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581" r:id="rId3"/>
    <p:sldId id="481" r:id="rId4"/>
    <p:sldId id="257" r:id="rId5"/>
    <p:sldId id="418" r:id="rId6"/>
    <p:sldId id="478" r:id="rId7"/>
    <p:sldId id="476" r:id="rId8"/>
    <p:sldId id="501" r:id="rId9"/>
    <p:sldId id="618" r:id="rId10"/>
    <p:sldId id="499" r:id="rId11"/>
    <p:sldId id="527" r:id="rId12"/>
    <p:sldId id="528" r:id="rId13"/>
    <p:sldId id="565" r:id="rId14"/>
    <p:sldId id="555" r:id="rId15"/>
    <p:sldId id="497" r:id="rId16"/>
    <p:sldId id="498" r:id="rId17"/>
    <p:sldId id="616" r:id="rId18"/>
    <p:sldId id="582" r:id="rId19"/>
    <p:sldId id="590" r:id="rId20"/>
    <p:sldId id="585" r:id="rId21"/>
    <p:sldId id="611" r:id="rId22"/>
    <p:sldId id="612" r:id="rId23"/>
    <p:sldId id="613" r:id="rId24"/>
    <p:sldId id="614" r:id="rId25"/>
    <p:sldId id="615" r:id="rId26"/>
    <p:sldId id="586" r:id="rId27"/>
    <p:sldId id="411" r:id="rId28"/>
    <p:sldId id="412" r:id="rId29"/>
    <p:sldId id="598" r:id="rId30"/>
    <p:sldId id="599" r:id="rId31"/>
    <p:sldId id="600" r:id="rId32"/>
    <p:sldId id="601" r:id="rId33"/>
    <p:sldId id="619" r:id="rId34"/>
    <p:sldId id="602" r:id="rId35"/>
    <p:sldId id="603" r:id="rId36"/>
    <p:sldId id="604" r:id="rId37"/>
    <p:sldId id="596" r:id="rId38"/>
    <p:sldId id="558" r:id="rId39"/>
    <p:sldId id="559" r:id="rId40"/>
    <p:sldId id="537" r:id="rId41"/>
    <p:sldId id="554" r:id="rId42"/>
    <p:sldId id="605" r:id="rId43"/>
    <p:sldId id="620" r:id="rId44"/>
    <p:sldId id="505" r:id="rId45"/>
    <p:sldId id="579" r:id="rId46"/>
    <p:sldId id="269" r:id="rId47"/>
    <p:sldId id="556" r:id="rId48"/>
    <p:sldId id="568" r:id="rId49"/>
    <p:sldId id="521" r:id="rId50"/>
    <p:sldId id="271" r:id="rId51"/>
    <p:sldId id="272" r:id="rId52"/>
    <p:sldId id="273" r:id="rId53"/>
    <p:sldId id="557" r:id="rId54"/>
    <p:sldId id="274" r:id="rId55"/>
    <p:sldId id="275" r:id="rId56"/>
    <p:sldId id="276" r:id="rId57"/>
    <p:sldId id="547" r:id="rId58"/>
    <p:sldId id="549" r:id="rId59"/>
    <p:sldId id="589" r:id="rId60"/>
    <p:sldId id="315" r:id="rId61"/>
    <p:sldId id="316" r:id="rId62"/>
    <p:sldId id="288" r:id="rId63"/>
    <p:sldId id="569" r:id="rId64"/>
    <p:sldId id="570" r:id="rId65"/>
    <p:sldId id="572" r:id="rId66"/>
    <p:sldId id="573" r:id="rId67"/>
    <p:sldId id="574" r:id="rId68"/>
    <p:sldId id="507" r:id="rId69"/>
    <p:sldId id="282" r:id="rId70"/>
    <p:sldId id="283" r:id="rId71"/>
    <p:sldId id="623" r:id="rId72"/>
    <p:sldId id="562" r:id="rId73"/>
    <p:sldId id="284" r:id="rId74"/>
    <p:sldId id="561" r:id="rId75"/>
    <p:sldId id="622" r:id="rId76"/>
    <p:sldId id="617" r:id="rId77"/>
    <p:sldId id="294" r:id="rId78"/>
    <p:sldId id="584" r:id="rId79"/>
    <p:sldId id="516" r:id="rId80"/>
    <p:sldId id="608" r:id="rId81"/>
    <p:sldId id="609" r:id="rId82"/>
    <p:sldId id="517" r:id="rId83"/>
    <p:sldId id="518" r:id="rId84"/>
    <p:sldId id="519" r:id="rId85"/>
    <p:sldId id="520" r:id="rId86"/>
    <p:sldId id="543" r:id="rId87"/>
    <p:sldId id="542" r:id="rId88"/>
    <p:sldId id="606" r:id="rId89"/>
    <p:sldId id="610" r:id="rId90"/>
    <p:sldId id="595" r:id="rId91"/>
    <p:sldId id="261" r:id="rId92"/>
    <p:sldId id="260" r:id="rId93"/>
    <p:sldId id="379" r:id="rId94"/>
    <p:sldId id="421" r:id="rId95"/>
    <p:sldId id="380" r:id="rId96"/>
    <p:sldId id="607" r:id="rId97"/>
    <p:sldId id="512" r:id="rId98"/>
    <p:sldId id="422" r:id="rId99"/>
    <p:sldId id="621" r:id="rId100"/>
    <p:sldId id="295" r:id="rId101"/>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265" autoAdjust="0"/>
    <p:restoredTop sz="94660"/>
  </p:normalViewPr>
  <p:slideViewPr>
    <p:cSldViewPr snapToGrid="0">
      <p:cViewPr>
        <p:scale>
          <a:sx n="70" d="100"/>
          <a:sy n="70" d="100"/>
        </p:scale>
        <p:origin x="32" y="-92"/>
      </p:cViewPr>
      <p:guideLst/>
    </p:cSldViewPr>
  </p:slideViewPr>
  <p:notesTextViewPr>
    <p:cViewPr>
      <p:scale>
        <a:sx n="1" d="1"/>
        <a:sy n="1" d="1"/>
      </p:scale>
      <p:origin x="0" y="0"/>
    </p:cViewPr>
  </p:notesTextViewPr>
  <p:sorterViewPr>
    <p:cViewPr varScale="1">
      <p:scale>
        <a:sx n="100" d="100"/>
        <a:sy n="100" d="100"/>
      </p:scale>
      <p:origin x="0" y="-337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sk-SK"/>
              <a:t>Kliknutím upravte štýl predlohy nadpisu</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F24CE1F4-65C3-41DA-9796-D52C63D730C0}" type="datetimeFigureOut">
              <a:rPr lang="sk-SK" smtClean="0"/>
              <a:t>23. 3. 2025</a:t>
            </a:fld>
            <a:endParaRPr lang="sk-SK"/>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sk-SK"/>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B107A8FB-268D-4B3A-8406-C3FBBD575A0D}" type="slidenum">
              <a:rPr lang="sk-SK" smtClean="0"/>
              <a:t>‹#›</a:t>
            </a:fld>
            <a:endParaRPr lang="sk-SK"/>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452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F24CE1F4-65C3-41DA-9796-D52C63D730C0}" type="datetimeFigureOut">
              <a:rPr lang="sk-SK" smtClean="0"/>
              <a:t>23. 3. 2025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107A8FB-268D-4B3A-8406-C3FBBD575A0D}" type="slidenum">
              <a:rPr lang="sk-SK" smtClean="0"/>
              <a:t>‹#›</a:t>
            </a:fld>
            <a:endParaRPr lang="sk-SK"/>
          </a:p>
        </p:txBody>
      </p:sp>
    </p:spTree>
    <p:extLst>
      <p:ext uri="{BB962C8B-B14F-4D97-AF65-F5344CB8AC3E}">
        <p14:creationId xmlns:p14="http://schemas.microsoft.com/office/powerpoint/2010/main" val="3973203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F24CE1F4-65C3-41DA-9796-D52C63D730C0}" type="datetimeFigureOut">
              <a:rPr lang="sk-SK" smtClean="0"/>
              <a:t>23. 3. 2025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107A8FB-268D-4B3A-8406-C3FBBD575A0D}" type="slidenum">
              <a:rPr lang="sk-SK" smtClean="0"/>
              <a:t>‹#›</a:t>
            </a:fld>
            <a:endParaRPr lang="sk-SK"/>
          </a:p>
        </p:txBody>
      </p:sp>
    </p:spTree>
    <p:extLst>
      <p:ext uri="{BB962C8B-B14F-4D97-AF65-F5344CB8AC3E}">
        <p14:creationId xmlns:p14="http://schemas.microsoft.com/office/powerpoint/2010/main" val="708276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idx="1"/>
          </p:nvPr>
        </p:nvSpPr>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F24CE1F4-65C3-41DA-9796-D52C63D730C0}" type="datetimeFigureOut">
              <a:rPr lang="sk-SK" smtClean="0"/>
              <a:t>23. 3. 2025</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B107A8FB-268D-4B3A-8406-C3FBBD575A0D}" type="slidenum">
              <a:rPr lang="sk-SK" smtClean="0"/>
              <a:t>‹#›</a:t>
            </a:fld>
            <a:endParaRPr lang="sk-SK"/>
          </a:p>
        </p:txBody>
      </p:sp>
    </p:spTree>
    <p:extLst>
      <p:ext uri="{BB962C8B-B14F-4D97-AF65-F5344CB8AC3E}">
        <p14:creationId xmlns:p14="http://schemas.microsoft.com/office/powerpoint/2010/main" val="2341712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sk-SK"/>
              <a:t>Kliknutím upravte štýl predlohy nadpisu</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F24CE1F4-65C3-41DA-9796-D52C63D730C0}" type="datetimeFigureOut">
              <a:rPr lang="sk-SK" smtClean="0"/>
              <a:t>23. 3. 2025</a:t>
            </a:fld>
            <a:endParaRPr lang="sk-SK"/>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sk-SK"/>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B107A8FB-268D-4B3A-8406-C3FBBD575A0D}" type="slidenum">
              <a:rPr lang="sk-SK" smtClean="0"/>
              <a:t>‹#›</a:t>
            </a:fld>
            <a:endParaRPr lang="sk-SK"/>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28557330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F24CE1F4-65C3-41DA-9796-D52C63D730C0}" type="datetimeFigureOut">
              <a:rPr lang="sk-SK" smtClean="0"/>
              <a:t>23. 3. 2025</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B107A8FB-268D-4B3A-8406-C3FBBD575A0D}" type="slidenum">
              <a:rPr lang="sk-SK" smtClean="0"/>
              <a:t>‹#›</a:t>
            </a:fld>
            <a:endParaRPr lang="sk-SK"/>
          </a:p>
        </p:txBody>
      </p:sp>
    </p:spTree>
    <p:extLst>
      <p:ext uri="{BB962C8B-B14F-4D97-AF65-F5344CB8AC3E}">
        <p14:creationId xmlns:p14="http://schemas.microsoft.com/office/powerpoint/2010/main" val="57323575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sk-SK"/>
              <a:t>Kliknutím upravte štýl predlohy nadpisu</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Content Placeholder 3"/>
          <p:cNvSpPr>
            <a:spLocks noGrp="1"/>
          </p:cNvSpPr>
          <p:nvPr>
            <p:ph sz="half" idx="2"/>
          </p:nvPr>
        </p:nvSpPr>
        <p:spPr>
          <a:xfrm>
            <a:off x="1257300" y="2909102"/>
            <a:ext cx="4800600" cy="299639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Content Placeholder 5"/>
          <p:cNvSpPr>
            <a:spLocks noGrp="1"/>
          </p:cNvSpPr>
          <p:nvPr>
            <p:ph sz="quarter" idx="4"/>
          </p:nvPr>
        </p:nvSpPr>
        <p:spPr>
          <a:xfrm>
            <a:off x="6633864" y="2909102"/>
            <a:ext cx="4800600" cy="2996398"/>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F24CE1F4-65C3-41DA-9796-D52C63D730C0}" type="datetimeFigureOut">
              <a:rPr lang="sk-SK" smtClean="0"/>
              <a:t>23. 3. 2025</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B107A8FB-268D-4B3A-8406-C3FBBD575A0D}" type="slidenum">
              <a:rPr lang="sk-SK" smtClean="0"/>
              <a:t>‹#›</a:t>
            </a:fld>
            <a:endParaRPr lang="sk-SK"/>
          </a:p>
        </p:txBody>
      </p:sp>
    </p:spTree>
    <p:extLst>
      <p:ext uri="{BB962C8B-B14F-4D97-AF65-F5344CB8AC3E}">
        <p14:creationId xmlns:p14="http://schemas.microsoft.com/office/powerpoint/2010/main" val="189241517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F24CE1F4-65C3-41DA-9796-D52C63D730C0}" type="datetimeFigureOut">
              <a:rPr lang="sk-SK" smtClean="0"/>
              <a:t>23. 3. 2025</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B107A8FB-268D-4B3A-8406-C3FBBD575A0D}" type="slidenum">
              <a:rPr lang="sk-SK" smtClean="0"/>
              <a:t>‹#›</a:t>
            </a:fld>
            <a:endParaRPr lang="sk-SK"/>
          </a:p>
        </p:txBody>
      </p:sp>
    </p:spTree>
    <p:extLst>
      <p:ext uri="{BB962C8B-B14F-4D97-AF65-F5344CB8AC3E}">
        <p14:creationId xmlns:p14="http://schemas.microsoft.com/office/powerpoint/2010/main" val="1590638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CE1F4-65C3-41DA-9796-D52C63D730C0}" type="datetimeFigureOut">
              <a:rPr lang="sk-SK" smtClean="0"/>
              <a:t>23. 3. 2025</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B107A8FB-268D-4B3A-8406-C3FBBD575A0D}" type="slidenum">
              <a:rPr lang="sk-SK" smtClean="0"/>
              <a:t>‹#›</a:t>
            </a:fld>
            <a:endParaRPr lang="sk-SK"/>
          </a:p>
        </p:txBody>
      </p:sp>
    </p:spTree>
    <p:extLst>
      <p:ext uri="{BB962C8B-B14F-4D97-AF65-F5344CB8AC3E}">
        <p14:creationId xmlns:p14="http://schemas.microsoft.com/office/powerpoint/2010/main" val="3466180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sk-SK"/>
              <a:t>Kliknutím upravte štýl predlohy nadpisu</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Date Placeholder 4"/>
          <p:cNvSpPr>
            <a:spLocks noGrp="1"/>
          </p:cNvSpPr>
          <p:nvPr>
            <p:ph type="dt" sz="half" idx="10"/>
          </p:nvPr>
        </p:nvSpPr>
        <p:spPr>
          <a:xfrm>
            <a:off x="765051" y="6375679"/>
            <a:ext cx="1233355" cy="348462"/>
          </a:xfrm>
        </p:spPr>
        <p:txBody>
          <a:bodyPr/>
          <a:lstStyle/>
          <a:p>
            <a:fld id="{F24CE1F4-65C3-41DA-9796-D52C63D730C0}" type="datetimeFigureOut">
              <a:rPr lang="sk-SK" smtClean="0"/>
              <a:t>23. 3. 2025</a:t>
            </a:fld>
            <a:endParaRPr lang="sk-SK"/>
          </a:p>
        </p:txBody>
      </p:sp>
      <p:sp>
        <p:nvSpPr>
          <p:cNvPr id="6" name="Footer Placeholder 5"/>
          <p:cNvSpPr>
            <a:spLocks noGrp="1"/>
          </p:cNvSpPr>
          <p:nvPr>
            <p:ph type="ftr" sz="quarter" idx="11"/>
          </p:nvPr>
        </p:nvSpPr>
        <p:spPr>
          <a:xfrm>
            <a:off x="2103620" y="6375679"/>
            <a:ext cx="3482179" cy="345796"/>
          </a:xfrm>
        </p:spPr>
        <p:txBody>
          <a:bodyPr/>
          <a:lstStyle/>
          <a:p>
            <a:endParaRPr lang="sk-SK"/>
          </a:p>
        </p:txBody>
      </p:sp>
      <p:sp>
        <p:nvSpPr>
          <p:cNvPr id="7" name="Slide Number Placeholder 6"/>
          <p:cNvSpPr>
            <a:spLocks noGrp="1"/>
          </p:cNvSpPr>
          <p:nvPr>
            <p:ph type="sldNum" sz="quarter" idx="12"/>
          </p:nvPr>
        </p:nvSpPr>
        <p:spPr>
          <a:xfrm>
            <a:off x="5691014" y="6375679"/>
            <a:ext cx="1232456" cy="345796"/>
          </a:xfrm>
        </p:spPr>
        <p:txBody>
          <a:bodyPr/>
          <a:lstStyle/>
          <a:p>
            <a:fld id="{B107A8FB-268D-4B3A-8406-C3FBBD575A0D}" type="slidenum">
              <a:rPr lang="sk-SK" smtClean="0"/>
              <a:t>‹#›</a:t>
            </a:fld>
            <a:endParaRPr lang="sk-SK"/>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1001635"/>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sk-SK"/>
              <a:t>Kliknutím upravte štýl predlohy nadpisu</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Date Placeholder 4"/>
          <p:cNvSpPr>
            <a:spLocks noGrp="1"/>
          </p:cNvSpPr>
          <p:nvPr>
            <p:ph type="dt" sz="half" idx="10"/>
          </p:nvPr>
        </p:nvSpPr>
        <p:spPr>
          <a:xfrm>
            <a:off x="765950" y="6375679"/>
            <a:ext cx="1232456" cy="348462"/>
          </a:xfrm>
        </p:spPr>
        <p:txBody>
          <a:bodyPr/>
          <a:lstStyle/>
          <a:p>
            <a:fld id="{F24CE1F4-65C3-41DA-9796-D52C63D730C0}" type="datetimeFigureOut">
              <a:rPr lang="sk-SK" smtClean="0"/>
              <a:t>23. 3. 2025</a:t>
            </a:fld>
            <a:endParaRPr lang="sk-SK"/>
          </a:p>
        </p:txBody>
      </p:sp>
      <p:sp>
        <p:nvSpPr>
          <p:cNvPr id="6" name="Footer Placeholder 5"/>
          <p:cNvSpPr>
            <a:spLocks noGrp="1"/>
          </p:cNvSpPr>
          <p:nvPr>
            <p:ph type="ftr" sz="quarter" idx="11"/>
          </p:nvPr>
        </p:nvSpPr>
        <p:spPr>
          <a:xfrm>
            <a:off x="2103621" y="6375679"/>
            <a:ext cx="3482178" cy="345796"/>
          </a:xfrm>
        </p:spPr>
        <p:txBody>
          <a:bodyPr/>
          <a:lstStyle/>
          <a:p>
            <a:endParaRPr lang="sk-SK"/>
          </a:p>
        </p:txBody>
      </p:sp>
      <p:sp>
        <p:nvSpPr>
          <p:cNvPr id="7" name="Slide Number Placeholder 6"/>
          <p:cNvSpPr>
            <a:spLocks noGrp="1"/>
          </p:cNvSpPr>
          <p:nvPr>
            <p:ph type="sldNum" sz="quarter" idx="12"/>
          </p:nvPr>
        </p:nvSpPr>
        <p:spPr>
          <a:xfrm>
            <a:off x="5687568" y="6375679"/>
            <a:ext cx="1234440" cy="345796"/>
          </a:xfrm>
        </p:spPr>
        <p:txBody>
          <a:bodyPr/>
          <a:lstStyle/>
          <a:p>
            <a:fld id="{B107A8FB-268D-4B3A-8406-C3FBBD575A0D}" type="slidenum">
              <a:rPr lang="sk-SK" smtClean="0"/>
              <a:t>‹#›</a:t>
            </a:fld>
            <a:endParaRPr lang="sk-SK"/>
          </a:p>
        </p:txBody>
      </p:sp>
    </p:spTree>
    <p:extLst>
      <p:ext uri="{BB962C8B-B14F-4D97-AF65-F5344CB8AC3E}">
        <p14:creationId xmlns:p14="http://schemas.microsoft.com/office/powerpoint/2010/main" val="389262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24CE1F4-65C3-41DA-9796-D52C63D730C0}" type="datetimeFigureOut">
              <a:rPr lang="sk-SK" smtClean="0"/>
              <a:t>23. 3. 2025</a:t>
            </a:fld>
            <a:endParaRPr lang="sk-SK"/>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sk-SK"/>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B107A8FB-268D-4B3A-8406-C3FBBD575A0D}" type="slidenum">
              <a:rPr lang="sk-SK" smtClean="0"/>
              <a:t>‹#›</a:t>
            </a:fld>
            <a:endParaRPr lang="sk-SK"/>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18206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havrilla.sk/"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nrsr.sk/web/Default.aspx?sid=zakony/zakon&amp;MasterID=10168"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AD73B0-E3A9-9E89-799D-1442453F4C02}"/>
              </a:ext>
            </a:extLst>
          </p:cNvPr>
          <p:cNvSpPr>
            <a:spLocks noGrp="1"/>
          </p:cNvSpPr>
          <p:nvPr>
            <p:ph type="ctrTitle"/>
          </p:nvPr>
        </p:nvSpPr>
        <p:spPr>
          <a:xfrm>
            <a:off x="0" y="1958869"/>
            <a:ext cx="12192000" cy="2387600"/>
          </a:xfrm>
        </p:spPr>
        <p:txBody>
          <a:bodyPr/>
          <a:lstStyle/>
          <a:p>
            <a:r>
              <a:rPr lang="sk-SK" sz="2400" b="1" dirty="0">
                <a:solidFill>
                  <a:srgbClr val="000000"/>
                </a:solidFill>
                <a:effectLst/>
                <a:latin typeface="+mn-lt"/>
                <a:ea typeface="Calibri" panose="020F0502020204030204" pitchFamily="34" charset="0"/>
                <a:cs typeface="Aptos" panose="020B0004020202020204" pitchFamily="34" charset="0"/>
              </a:rPr>
              <a:t> </a:t>
            </a:r>
            <a:br>
              <a:rPr lang="sk-SK" sz="2400" b="1" dirty="0">
                <a:solidFill>
                  <a:srgbClr val="000000"/>
                </a:solidFill>
                <a:effectLst/>
                <a:latin typeface="+mn-lt"/>
                <a:ea typeface="Calibri" panose="020F0502020204030204" pitchFamily="34" charset="0"/>
                <a:cs typeface="Aptos" panose="020B0004020202020204" pitchFamily="34" charset="0"/>
              </a:rPr>
            </a:br>
            <a:br>
              <a:rPr lang="sk-SK" sz="2400" b="1" dirty="0">
                <a:solidFill>
                  <a:srgbClr val="000000"/>
                </a:solidFill>
                <a:effectLst/>
                <a:latin typeface="+mn-lt"/>
                <a:ea typeface="Calibri" panose="020F0502020204030204" pitchFamily="34" charset="0"/>
                <a:cs typeface="Aptos" panose="020B0004020202020204" pitchFamily="34" charset="0"/>
              </a:rPr>
            </a:br>
            <a:br>
              <a:rPr lang="sk-SK" sz="2400" b="1" dirty="0">
                <a:solidFill>
                  <a:srgbClr val="000000"/>
                </a:solidFill>
                <a:effectLst/>
                <a:latin typeface="+mn-lt"/>
                <a:ea typeface="Calibri" panose="020F0502020204030204" pitchFamily="34" charset="0"/>
                <a:cs typeface="Aptos" panose="020B0004020202020204" pitchFamily="34" charset="0"/>
              </a:rPr>
            </a:br>
            <a:r>
              <a:rPr lang="sk-SK" sz="4000" dirty="0"/>
              <a:t>NOVÝ STAVEBNÝ ZÁKON 2025 </a:t>
            </a:r>
            <a:br>
              <a:rPr lang="sk-SK" sz="4000" dirty="0"/>
            </a:br>
            <a:r>
              <a:rPr lang="sk-SK" sz="4000" dirty="0"/>
              <a:t>pre firmy: povoľovanie stavieb a konanie o stavebnom zámere </a:t>
            </a:r>
            <a:br>
              <a:rPr lang="sk-SK" sz="4000" dirty="0"/>
            </a:br>
            <a:r>
              <a:rPr lang="sk-SK" sz="4000" dirty="0"/>
              <a:t>od 1. 4. 2025</a:t>
            </a:r>
            <a:br>
              <a:rPr lang="sk-SK" sz="4000" dirty="0"/>
            </a:br>
            <a:br>
              <a:rPr lang="sk-SK" sz="3200" b="1" dirty="0">
                <a:effectLst/>
                <a:latin typeface="Calibri" panose="020F0502020204030204" pitchFamily="34" charset="0"/>
                <a:ea typeface="Calibri" panose="020F0502020204030204" pitchFamily="34" charset="0"/>
              </a:rPr>
            </a:br>
            <a:endParaRPr lang="sk-SK" sz="3200" dirty="0">
              <a:latin typeface="+mn-lt"/>
            </a:endParaRPr>
          </a:p>
        </p:txBody>
      </p:sp>
      <p:sp>
        <p:nvSpPr>
          <p:cNvPr id="5" name="BlokTextu 4">
            <a:extLst>
              <a:ext uri="{FF2B5EF4-FFF2-40B4-BE49-F238E27FC236}">
                <a16:creationId xmlns:a16="http://schemas.microsoft.com/office/drawing/2014/main" id="{2C02D5AA-2B3B-64E0-0712-4A06340591B8}"/>
              </a:ext>
            </a:extLst>
          </p:cNvPr>
          <p:cNvSpPr txBox="1"/>
          <p:nvPr/>
        </p:nvSpPr>
        <p:spPr>
          <a:xfrm>
            <a:off x="494109" y="5338798"/>
            <a:ext cx="6975203" cy="1384995"/>
          </a:xfrm>
          <a:prstGeom prst="rect">
            <a:avLst/>
          </a:prstGeom>
          <a:noFill/>
        </p:spPr>
        <p:txBody>
          <a:bodyPr wrap="square">
            <a:spAutoFit/>
          </a:bodyPr>
          <a:lstStyle/>
          <a:p>
            <a:endParaRPr lang="sk-SK" sz="2000" b="1" dirty="0">
              <a:cs typeface="Calibri" panose="020F0502020204030204" pitchFamily="34" charset="0"/>
            </a:endParaRPr>
          </a:p>
          <a:p>
            <a:r>
              <a:rPr lang="sk-SK" sz="2000" b="1" dirty="0">
                <a:cs typeface="Calibri" panose="020F0502020204030204" pitchFamily="34" charset="0"/>
              </a:rPr>
              <a:t>JUDr. Gabriel HAVRILLA</a:t>
            </a:r>
          </a:p>
          <a:p>
            <a:r>
              <a:rPr lang="sk-SK" sz="2000" b="1" dirty="0">
                <a:cs typeface="Calibri" panose="020F0502020204030204" pitchFamily="34" charset="0"/>
              </a:rPr>
              <a:t>advokát a riadiaci partner</a:t>
            </a:r>
          </a:p>
          <a:p>
            <a:r>
              <a:rPr lang="sk-SK" sz="2000" b="1" dirty="0">
                <a:cs typeface="Calibri" panose="020F0502020204030204" pitchFamily="34" charset="0"/>
              </a:rPr>
              <a:t>HAVRILLA &amp; Co. s.r.o</a:t>
            </a:r>
            <a:r>
              <a:rPr lang="sk-SK" sz="2400" dirty="0">
                <a:cs typeface="Calibri" panose="020F0502020204030204" pitchFamily="34" charset="0"/>
              </a:rPr>
              <a:t>.</a:t>
            </a:r>
          </a:p>
        </p:txBody>
      </p:sp>
      <p:pic>
        <p:nvPicPr>
          <p:cNvPr id="4" name="Obrázok 3">
            <a:extLst>
              <a:ext uri="{FF2B5EF4-FFF2-40B4-BE49-F238E27FC236}">
                <a16:creationId xmlns:a16="http://schemas.microsoft.com/office/drawing/2014/main" id="{61F690F5-9768-0C68-C6B3-819B283DF0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207315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5C8F49-41F0-25DC-D0C6-AB8834770665}"/>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D9827561-A2A9-0350-7A8B-97BC5ABCF6BD}"/>
              </a:ext>
            </a:extLst>
          </p:cNvPr>
          <p:cNvSpPr>
            <a:spLocks noGrp="1"/>
          </p:cNvSpPr>
          <p:nvPr>
            <p:ph type="title"/>
          </p:nvPr>
        </p:nvSpPr>
        <p:spPr>
          <a:xfrm>
            <a:off x="3242930" y="747084"/>
            <a:ext cx="8187070" cy="4391431"/>
          </a:xfrm>
        </p:spPr>
        <p:txBody>
          <a:bodyPr>
            <a:noAutofit/>
          </a:bodyPr>
          <a:lstStyle/>
          <a:p>
            <a:pPr lvl="0" algn="ctr">
              <a:buSzPts val="1000"/>
              <a:tabLst>
                <a:tab pos="457200" algn="l"/>
              </a:tabLst>
            </a:pPr>
            <a:r>
              <a:rPr lang="sk-SK" sz="4800" dirty="0"/>
              <a:t>Povinnosti stavebných firiem a developerov podľa nového zákona</a:t>
            </a:r>
          </a:p>
        </p:txBody>
      </p:sp>
      <p:sp>
        <p:nvSpPr>
          <p:cNvPr id="5" name="Zástupný text 4">
            <a:extLst>
              <a:ext uri="{FF2B5EF4-FFF2-40B4-BE49-F238E27FC236}">
                <a16:creationId xmlns:a16="http://schemas.microsoft.com/office/drawing/2014/main" id="{F22F460E-5EB1-1706-8F56-887E32288475}"/>
              </a:ext>
            </a:extLst>
          </p:cNvPr>
          <p:cNvSpPr>
            <a:spLocks noGrp="1"/>
          </p:cNvSpPr>
          <p:nvPr>
            <p:ph type="body" idx="1"/>
          </p:nvPr>
        </p:nvSpPr>
        <p:spPr/>
        <p:txBody>
          <a:bodyPr/>
          <a:lstStyle/>
          <a:p>
            <a:r>
              <a:rPr lang="sk-SK" dirty="0"/>
              <a:t>od 1.4.2025</a:t>
            </a:r>
            <a:endParaRPr lang="en-GB" dirty="0"/>
          </a:p>
        </p:txBody>
      </p:sp>
      <p:pic>
        <p:nvPicPr>
          <p:cNvPr id="3" name="Obrázok 2">
            <a:extLst>
              <a:ext uri="{FF2B5EF4-FFF2-40B4-BE49-F238E27FC236}">
                <a16:creationId xmlns:a16="http://schemas.microsoft.com/office/drawing/2014/main" id="{F36ACFB3-740F-C846-8BFA-2A7888C6CC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151907536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AD73B0-E3A9-9E89-799D-1442453F4C02}"/>
              </a:ext>
            </a:extLst>
          </p:cNvPr>
          <p:cNvSpPr>
            <a:spLocks noGrp="1"/>
          </p:cNvSpPr>
          <p:nvPr>
            <p:ph type="ctrTitle"/>
          </p:nvPr>
        </p:nvSpPr>
        <p:spPr>
          <a:xfrm>
            <a:off x="0" y="2235200"/>
            <a:ext cx="12192000" cy="2387600"/>
          </a:xfrm>
        </p:spPr>
        <p:txBody>
          <a:bodyPr/>
          <a:lstStyle/>
          <a:p>
            <a:br>
              <a:rPr lang="sk-SK" sz="4000" dirty="0"/>
            </a:br>
            <a:br>
              <a:rPr lang="sk-SK" sz="4000" dirty="0"/>
            </a:br>
            <a:br>
              <a:rPr lang="sk-SK" sz="4000" dirty="0"/>
            </a:br>
            <a:br>
              <a:rPr lang="sk-SK" sz="4000" dirty="0"/>
            </a:br>
            <a:r>
              <a:rPr lang="sk-SK" sz="4400" dirty="0"/>
              <a:t>Ďakujem za</a:t>
            </a:r>
            <a:br>
              <a:rPr lang="sk-SK" sz="4400" dirty="0"/>
            </a:br>
            <a:br>
              <a:rPr lang="sk-SK" sz="4400" dirty="0"/>
            </a:br>
            <a:r>
              <a:rPr lang="sk-SK" sz="4400" dirty="0"/>
              <a:t> pozornosť</a:t>
            </a:r>
            <a:br>
              <a:rPr lang="sk-SK" sz="4000" dirty="0"/>
            </a:br>
            <a:br>
              <a:rPr lang="sk-SK" sz="4000" dirty="0"/>
            </a:br>
            <a:br>
              <a:rPr lang="sk-SK" sz="4000" dirty="0"/>
            </a:br>
            <a:br>
              <a:rPr lang="sk-SK" sz="4000" dirty="0"/>
            </a:br>
            <a:br>
              <a:rPr lang="sk-SK" sz="4000" dirty="0"/>
            </a:br>
            <a:br>
              <a:rPr lang="sk-SK" sz="4000" dirty="0"/>
            </a:br>
            <a:r>
              <a:rPr lang="sk-SK" sz="1600" b="1" cap="none" spc="0" dirty="0">
                <a:latin typeface="+mn-lt"/>
              </a:rPr>
              <a:t>HAVRILLA &amp; Co. s.r.o.</a:t>
            </a:r>
            <a:br>
              <a:rPr lang="sk-SK" sz="1600" b="1" cap="none" spc="0" dirty="0">
                <a:latin typeface="+mn-lt"/>
              </a:rPr>
            </a:br>
            <a:r>
              <a:rPr lang="sk-SK" sz="1600" b="1" cap="none" spc="0" dirty="0">
                <a:latin typeface="+mn-lt"/>
                <a:ea typeface="Calibri" panose="020F0502020204030204" pitchFamily="34" charset="0"/>
                <a:cs typeface="Calibri" panose="020F0502020204030204" pitchFamily="34" charset="0"/>
              </a:rPr>
              <a:t>Námestie Martina </a:t>
            </a:r>
            <a:r>
              <a:rPr lang="sk-SK" sz="1600" b="1" cap="none" spc="0" dirty="0" err="1">
                <a:latin typeface="+mn-lt"/>
                <a:ea typeface="Calibri" panose="020F0502020204030204" pitchFamily="34" charset="0"/>
                <a:cs typeface="Calibri" panose="020F0502020204030204" pitchFamily="34" charset="0"/>
              </a:rPr>
              <a:t>Benku</a:t>
            </a:r>
            <a:r>
              <a:rPr lang="sk-SK" sz="1600" b="1" cap="none" spc="0" dirty="0">
                <a:latin typeface="+mn-lt"/>
                <a:ea typeface="Calibri" panose="020F0502020204030204" pitchFamily="34" charset="0"/>
                <a:cs typeface="Calibri" panose="020F0502020204030204" pitchFamily="34" charset="0"/>
              </a:rPr>
              <a:t> 2, 811 07 Bratislava</a:t>
            </a:r>
            <a:br>
              <a:rPr lang="sk-SK" sz="1600" b="1" cap="none" spc="0" dirty="0">
                <a:latin typeface="+mn-lt"/>
                <a:ea typeface="Calibri" panose="020F0502020204030204" pitchFamily="34" charset="0"/>
                <a:cs typeface="Calibri" panose="020F0502020204030204" pitchFamily="34" charset="0"/>
              </a:rPr>
            </a:br>
            <a:r>
              <a:rPr lang="sk-SK" sz="1600" b="1" cap="none" spc="0" dirty="0">
                <a:latin typeface="+mn-lt"/>
                <a:ea typeface="Calibri" panose="020F0502020204030204" pitchFamily="34" charset="0"/>
                <a:cs typeface="Calibri" panose="020F0502020204030204" pitchFamily="34" charset="0"/>
                <a:hlinkClick r:id="rId2"/>
              </a:rPr>
              <a:t>www.havrilla.sk</a:t>
            </a:r>
            <a:r>
              <a:rPr lang="sk-SK" sz="1600" b="1" cap="none" spc="0" dirty="0">
                <a:latin typeface="+mn-lt"/>
                <a:ea typeface="Calibri" panose="020F0502020204030204" pitchFamily="34" charset="0"/>
                <a:cs typeface="Calibri" panose="020F0502020204030204" pitchFamily="34" charset="0"/>
              </a:rPr>
              <a:t> </a:t>
            </a:r>
            <a:br>
              <a:rPr lang="sk-SK" sz="4000" dirty="0"/>
            </a:br>
            <a:endParaRPr lang="sk-SK" sz="4000" dirty="0"/>
          </a:p>
        </p:txBody>
      </p:sp>
      <p:pic>
        <p:nvPicPr>
          <p:cNvPr id="5" name="Obrázok 4">
            <a:extLst>
              <a:ext uri="{FF2B5EF4-FFF2-40B4-BE49-F238E27FC236}">
                <a16:creationId xmlns:a16="http://schemas.microsoft.com/office/drawing/2014/main" id="{B365A978-88F5-995A-3BFE-C41B9B44C0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6000" y="3711166"/>
            <a:ext cx="1800000" cy="1638667"/>
          </a:xfrm>
          <a:prstGeom prst="rect">
            <a:avLst/>
          </a:prstGeom>
        </p:spPr>
      </p:pic>
    </p:spTree>
    <p:extLst>
      <p:ext uri="{BB962C8B-B14F-4D97-AF65-F5344CB8AC3E}">
        <p14:creationId xmlns:p14="http://schemas.microsoft.com/office/powerpoint/2010/main" val="4064797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5CAC31-8AB6-3AA4-4117-152BDE387100}"/>
              </a:ext>
            </a:extLst>
          </p:cNvPr>
          <p:cNvSpPr>
            <a:spLocks noGrp="1"/>
          </p:cNvSpPr>
          <p:nvPr>
            <p:ph type="title"/>
          </p:nvPr>
        </p:nvSpPr>
        <p:spPr>
          <a:xfrm>
            <a:off x="957532" y="223149"/>
            <a:ext cx="10413557" cy="1355485"/>
          </a:xfrm>
        </p:spPr>
        <p:txBody>
          <a:bodyPr>
            <a:noAutofit/>
          </a:bodyPr>
          <a:lstStyle/>
          <a:p>
            <a:r>
              <a:rPr lang="sk-SK" sz="4800" dirty="0"/>
              <a:t>1. Regulácia Doterajších právnych vzťahov</a:t>
            </a:r>
          </a:p>
        </p:txBody>
      </p:sp>
      <p:sp>
        <p:nvSpPr>
          <p:cNvPr id="3" name="Zástupný objekt pre obsah 2">
            <a:extLst>
              <a:ext uri="{FF2B5EF4-FFF2-40B4-BE49-F238E27FC236}">
                <a16:creationId xmlns:a16="http://schemas.microsoft.com/office/drawing/2014/main" id="{8CC0A1E4-2EA8-C588-C769-94BFC0EEA07A}"/>
              </a:ext>
            </a:extLst>
          </p:cNvPr>
          <p:cNvSpPr>
            <a:spLocks noGrp="1"/>
          </p:cNvSpPr>
          <p:nvPr>
            <p:ph idx="1"/>
          </p:nvPr>
        </p:nvSpPr>
        <p:spPr>
          <a:xfrm>
            <a:off x="957532" y="1578633"/>
            <a:ext cx="10472468" cy="4300959"/>
          </a:xfrm>
        </p:spPr>
        <p:txBody>
          <a:bodyPr>
            <a:normAutofit lnSpcReduction="10000"/>
          </a:bodyPr>
          <a:lstStyle/>
          <a:p>
            <a:r>
              <a:rPr lang="sk-SK" b="1" i="1" dirty="0">
                <a:solidFill>
                  <a:schemeClr val="tx1"/>
                </a:solidFill>
              </a:rPr>
              <a:t>Právne vzťahy vzniknuté podľa doterajších predpisov alebo založené rozhodnutiami správnych orgánov vo výstavbe podľa doterajších predpisov zostávajú zachované.</a:t>
            </a:r>
          </a:p>
          <a:p>
            <a:r>
              <a:rPr lang="sk-SK" dirty="0">
                <a:solidFill>
                  <a:schemeClr val="tx1"/>
                </a:solidFill>
              </a:rPr>
              <a:t>Lehota v rozhodnutiach správnych orgánov vo výstavbe, ktorej plynutie začalo podľa doterajších predpisov, plynie naďalej až do jej uplynutia.</a:t>
            </a:r>
          </a:p>
          <a:p>
            <a:pPr marL="0" indent="0">
              <a:buNone/>
            </a:pPr>
            <a:r>
              <a:rPr lang="sk-SK" b="1" i="1" u="sng" dirty="0">
                <a:solidFill>
                  <a:schemeClr val="tx1"/>
                </a:solidFill>
              </a:rPr>
              <a:t>Doterajšie predpisy v znení účinnom do 31. marca 2025 sa použijú na vybavenie:</a:t>
            </a:r>
          </a:p>
          <a:p>
            <a:pPr>
              <a:buFont typeface="Wingdings" panose="05000000000000000000" pitchFamily="2" charset="2"/>
              <a:buChar char="v"/>
            </a:pPr>
            <a:r>
              <a:rPr lang="sk-SK" dirty="0">
                <a:solidFill>
                  <a:schemeClr val="tx1"/>
                </a:solidFill>
              </a:rPr>
              <a:t>podania doručeného príslušnému stavebnému úradu </a:t>
            </a:r>
            <a:r>
              <a:rPr lang="sk-SK" b="1" dirty="0">
                <a:solidFill>
                  <a:schemeClr val="tx1"/>
                </a:solidFill>
              </a:rPr>
              <a:t>do 31. marca 2025, </a:t>
            </a:r>
            <a:r>
              <a:rPr lang="sk-SK" dirty="0">
                <a:solidFill>
                  <a:schemeClr val="tx1"/>
                </a:solidFill>
              </a:rPr>
              <a:t>vrátane ohlásenia stavby, </a:t>
            </a:r>
          </a:p>
          <a:p>
            <a:pPr>
              <a:buFont typeface="Wingdings" panose="05000000000000000000" pitchFamily="2" charset="2"/>
              <a:buChar char="v"/>
            </a:pPr>
            <a:r>
              <a:rPr lang="sk-SK" dirty="0">
                <a:solidFill>
                  <a:schemeClr val="tx1"/>
                </a:solidFill>
              </a:rPr>
              <a:t>konania začatého na stavebnom úrade </a:t>
            </a:r>
            <a:r>
              <a:rPr lang="sk-SK" b="1" dirty="0">
                <a:solidFill>
                  <a:schemeClr val="tx1"/>
                </a:solidFill>
              </a:rPr>
              <a:t>do 31. marca 2025 </a:t>
            </a:r>
            <a:r>
              <a:rPr lang="sk-SK" dirty="0">
                <a:solidFill>
                  <a:schemeClr val="tx1"/>
                </a:solidFill>
              </a:rPr>
              <a:t>na žiadosť stavebníka, </a:t>
            </a:r>
          </a:p>
          <a:p>
            <a:pPr>
              <a:buFont typeface="Wingdings" panose="05000000000000000000" pitchFamily="2" charset="2"/>
              <a:buChar char="v"/>
            </a:pPr>
            <a:r>
              <a:rPr lang="sk-SK" dirty="0">
                <a:solidFill>
                  <a:schemeClr val="tx1"/>
                </a:solidFill>
              </a:rPr>
              <a:t>konania týkajúceho sa nariadenia opatrení na stavbách vo verejnom záujme, vrátane odstránenia stavby, prerokovania priestupkov vo výstavbe, ukladania pokút za správne delikty vo výstavbe a výkonu rozhodnutia, začatého na stavebnom úrade podľa doterajších predpisov </a:t>
            </a:r>
            <a:r>
              <a:rPr lang="sk-SK" b="1" dirty="0">
                <a:solidFill>
                  <a:schemeClr val="tx1"/>
                </a:solidFill>
              </a:rPr>
              <a:t>do 31. marca 2025.</a:t>
            </a:r>
          </a:p>
        </p:txBody>
      </p:sp>
      <p:pic>
        <p:nvPicPr>
          <p:cNvPr id="4" name="Obrázok 3">
            <a:extLst>
              <a:ext uri="{FF2B5EF4-FFF2-40B4-BE49-F238E27FC236}">
                <a16:creationId xmlns:a16="http://schemas.microsoft.com/office/drawing/2014/main" id="{622C1575-94A9-691D-2A50-7EF989C859CF}"/>
              </a:ext>
            </a:extLst>
          </p:cNvPr>
          <p:cNvPicPr>
            <a:picLocks noChangeAspect="1"/>
          </p:cNvPicPr>
          <p:nvPr/>
        </p:nvPicPr>
        <p:blipFill>
          <a:blip r:embed="rId2"/>
          <a:stretch>
            <a:fillRect/>
          </a:stretch>
        </p:blipFill>
        <p:spPr>
          <a:xfrm>
            <a:off x="10791905" y="5797257"/>
            <a:ext cx="1072989" cy="987638"/>
          </a:xfrm>
          <a:prstGeom prst="rect">
            <a:avLst/>
          </a:prstGeom>
        </p:spPr>
      </p:pic>
    </p:spTree>
    <p:extLst>
      <p:ext uri="{BB962C8B-B14F-4D97-AF65-F5344CB8AC3E}">
        <p14:creationId xmlns:p14="http://schemas.microsoft.com/office/powerpoint/2010/main" val="1887160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CA8E32-F9B0-B78A-A54C-5451CECD70A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94BD499-340F-044A-E57F-C4CBEE8ADF38}"/>
              </a:ext>
            </a:extLst>
          </p:cNvPr>
          <p:cNvSpPr>
            <a:spLocks noGrp="1"/>
          </p:cNvSpPr>
          <p:nvPr>
            <p:ph type="title"/>
          </p:nvPr>
        </p:nvSpPr>
        <p:spPr>
          <a:xfrm>
            <a:off x="864425" y="231562"/>
            <a:ext cx="10343072" cy="987638"/>
          </a:xfrm>
        </p:spPr>
        <p:txBody>
          <a:bodyPr>
            <a:noAutofit/>
          </a:bodyPr>
          <a:lstStyle/>
          <a:p>
            <a:r>
              <a:rPr lang="sk-SK" sz="4800" strike="noStrike" baseline="0" dirty="0">
                <a:solidFill>
                  <a:schemeClr val="tx1"/>
                </a:solidFill>
              </a:rPr>
              <a:t>2. Použitie Doterajších predpisov</a:t>
            </a:r>
            <a:endParaRPr lang="sk-SK" sz="4800" dirty="0"/>
          </a:p>
        </p:txBody>
      </p:sp>
      <p:sp>
        <p:nvSpPr>
          <p:cNvPr id="3" name="Zástupný objekt pre obsah 2">
            <a:extLst>
              <a:ext uri="{FF2B5EF4-FFF2-40B4-BE49-F238E27FC236}">
                <a16:creationId xmlns:a16="http://schemas.microsoft.com/office/drawing/2014/main" id="{B2E7C094-CA08-4AD7-C31F-E92C9DC40B6A}"/>
              </a:ext>
            </a:extLst>
          </p:cNvPr>
          <p:cNvSpPr>
            <a:spLocks noGrp="1"/>
          </p:cNvSpPr>
          <p:nvPr>
            <p:ph idx="1"/>
          </p:nvPr>
        </p:nvSpPr>
        <p:spPr>
          <a:xfrm>
            <a:off x="1086928" y="1219200"/>
            <a:ext cx="10343072" cy="5035296"/>
          </a:xfrm>
        </p:spPr>
        <p:txBody>
          <a:bodyPr>
            <a:normAutofit lnSpcReduction="10000"/>
          </a:bodyPr>
          <a:lstStyle/>
          <a:p>
            <a:pPr marL="0" indent="0">
              <a:buNone/>
            </a:pPr>
            <a:r>
              <a:rPr lang="sk-SK" sz="2400" b="1" i="0" u="none" strike="noStrike" baseline="0" dirty="0">
                <a:solidFill>
                  <a:schemeClr val="tx1"/>
                </a:solidFill>
              </a:rPr>
              <a:t>Doterajšie predpisy v znení platnom do 31.3.2025 sa použijú na:</a:t>
            </a:r>
          </a:p>
          <a:p>
            <a:pPr>
              <a:buFont typeface="Wingdings" panose="05000000000000000000" pitchFamily="2" charset="2"/>
              <a:buChar char="v"/>
            </a:pPr>
            <a:r>
              <a:rPr lang="sk-SK" sz="2400" b="1" i="0" u="none" strike="noStrike" baseline="0" dirty="0">
                <a:solidFill>
                  <a:schemeClr val="tx1"/>
                </a:solidFill>
              </a:rPr>
              <a:t>preskúmanie spôsobilosti stavieb na užívanie vrátane vydávania záväzných stanovísk pre tieto konania</a:t>
            </a:r>
            <a:r>
              <a:rPr lang="sk-SK" sz="2400" b="0" i="0" u="none" strike="noStrike" baseline="0" dirty="0">
                <a:solidFill>
                  <a:schemeClr val="tx1"/>
                </a:solidFill>
              </a:rPr>
              <a:t>, ak stavba spĺňa podmienky na preskúmanie jej spôsobilosti na užívanie podľa doterajších predpisov a vlastník stavby podá žiadosť o preskúmanie spôsobilosti stavby na užívanie do 31. marca 2029,</a:t>
            </a:r>
          </a:p>
          <a:p>
            <a:pPr>
              <a:buFont typeface="Wingdings" panose="05000000000000000000" pitchFamily="2" charset="2"/>
              <a:buChar char="v"/>
            </a:pPr>
            <a:r>
              <a:rPr lang="sk-SK" sz="2400" b="1" i="0" u="none" strike="noStrike" baseline="0" dirty="0">
                <a:solidFill>
                  <a:schemeClr val="tx1"/>
                </a:solidFill>
              </a:rPr>
              <a:t>konanie o dodatočnom povolení stavby vrátane vydávania záväzných stanovísk pre tieto konania, </a:t>
            </a:r>
            <a:r>
              <a:rPr lang="sk-SK" sz="2400" b="0" i="0" u="none" strike="noStrike" baseline="0" dirty="0">
                <a:solidFill>
                  <a:schemeClr val="tx1"/>
                </a:solidFill>
              </a:rPr>
              <a:t>ak stavba nespĺňa podmienky, aby ju bolo možné považovať za stavbu postavenú v súlade s platnými predpismi podľa doterajších predpisov, ani podmienky na preskúmanie spôsobilosti stavby na užívanie podľa doterajších predpisov alebo podľa písmena a) a </a:t>
            </a:r>
            <a:r>
              <a:rPr lang="sk-SK" sz="2400" b="1" i="0" u="none" strike="noStrike" baseline="0" dirty="0">
                <a:solidFill>
                  <a:schemeClr val="tx1"/>
                </a:solidFill>
              </a:rPr>
              <a:t>vlastník tejto stavby podá žiadosť o dodatočné povolenie stavby od 1. apríla 2025 do 31. marca 2029</a:t>
            </a:r>
            <a:r>
              <a:rPr lang="sk-SK" sz="2400" b="0" i="0" u="none" strike="noStrike" baseline="0" dirty="0">
                <a:solidFill>
                  <a:schemeClr val="tx1"/>
                </a:solidFill>
              </a:rPr>
              <a:t>.</a:t>
            </a:r>
          </a:p>
          <a:p>
            <a:pPr>
              <a:buFont typeface="Wingdings" panose="05000000000000000000" pitchFamily="2" charset="2"/>
              <a:buChar char="q"/>
            </a:pPr>
            <a:endParaRPr lang="sk-SK" sz="3200" b="0" i="0" u="none" strike="noStrike" baseline="0" dirty="0">
              <a:solidFill>
                <a:srgbClr val="000000"/>
              </a:solidFill>
            </a:endParaRPr>
          </a:p>
        </p:txBody>
      </p:sp>
      <p:pic>
        <p:nvPicPr>
          <p:cNvPr id="4" name="Obrázok 3">
            <a:extLst>
              <a:ext uri="{FF2B5EF4-FFF2-40B4-BE49-F238E27FC236}">
                <a16:creationId xmlns:a16="http://schemas.microsoft.com/office/drawing/2014/main" id="{125DC643-6C03-D47A-2B03-8520650BE661}"/>
              </a:ext>
            </a:extLst>
          </p:cNvPr>
          <p:cNvPicPr>
            <a:picLocks noChangeAspect="1"/>
          </p:cNvPicPr>
          <p:nvPr/>
        </p:nvPicPr>
        <p:blipFill>
          <a:blip r:embed="rId2"/>
          <a:stretch>
            <a:fillRect/>
          </a:stretch>
        </p:blipFill>
        <p:spPr>
          <a:xfrm>
            <a:off x="10791905" y="5797257"/>
            <a:ext cx="1072989" cy="987638"/>
          </a:xfrm>
          <a:prstGeom prst="rect">
            <a:avLst/>
          </a:prstGeom>
        </p:spPr>
      </p:pic>
    </p:spTree>
    <p:extLst>
      <p:ext uri="{BB962C8B-B14F-4D97-AF65-F5344CB8AC3E}">
        <p14:creationId xmlns:p14="http://schemas.microsoft.com/office/powerpoint/2010/main" val="1897957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E575D1-1073-4A33-834B-70E1C1447424}"/>
              </a:ext>
            </a:extLst>
          </p:cNvPr>
          <p:cNvSpPr>
            <a:spLocks noGrp="1"/>
          </p:cNvSpPr>
          <p:nvPr>
            <p:ph type="title"/>
          </p:nvPr>
        </p:nvSpPr>
        <p:spPr>
          <a:xfrm>
            <a:off x="1164566" y="241541"/>
            <a:ext cx="10265434" cy="1000664"/>
          </a:xfrm>
        </p:spPr>
        <p:txBody>
          <a:bodyPr>
            <a:normAutofit/>
          </a:bodyPr>
          <a:lstStyle/>
          <a:p>
            <a:r>
              <a:rPr lang="sk-SK" sz="4800" dirty="0"/>
              <a:t>Pokračovanie:</a:t>
            </a:r>
          </a:p>
        </p:txBody>
      </p:sp>
      <p:sp>
        <p:nvSpPr>
          <p:cNvPr id="3" name="Zástupný objekt pre obsah 2">
            <a:extLst>
              <a:ext uri="{FF2B5EF4-FFF2-40B4-BE49-F238E27FC236}">
                <a16:creationId xmlns:a16="http://schemas.microsoft.com/office/drawing/2014/main" id="{32FF8F8F-5759-73C8-16C3-B1AA61EC2664}"/>
              </a:ext>
            </a:extLst>
          </p:cNvPr>
          <p:cNvSpPr>
            <a:spLocks noGrp="1"/>
          </p:cNvSpPr>
          <p:nvPr>
            <p:ph idx="1"/>
          </p:nvPr>
        </p:nvSpPr>
        <p:spPr>
          <a:xfrm>
            <a:off x="1251677" y="1381126"/>
            <a:ext cx="10178322" cy="4924424"/>
          </a:xfrm>
        </p:spPr>
        <p:txBody>
          <a:bodyPr>
            <a:normAutofit/>
          </a:bodyPr>
          <a:lstStyle/>
          <a:p>
            <a:pPr marL="0" indent="0">
              <a:buNone/>
            </a:pPr>
            <a:r>
              <a:rPr lang="sk-SK" b="1" i="1" u="sng" dirty="0">
                <a:solidFill>
                  <a:schemeClr val="tx1"/>
                </a:solidFill>
              </a:rPr>
              <a:t>Ak ide o stavbu, pre ktorú je vydané územné rozhodnutie podľa doterajších predpisov, použijú sa doterajšie predpisy v znení účinnom do 31. marca 2025 aj pre:</a:t>
            </a:r>
          </a:p>
          <a:p>
            <a:pPr>
              <a:buFont typeface="Wingdings" panose="05000000000000000000" pitchFamily="2" charset="2"/>
              <a:buChar char="q"/>
            </a:pPr>
            <a:r>
              <a:rPr lang="sk-SK" dirty="0">
                <a:solidFill>
                  <a:schemeClr val="tx1"/>
                </a:solidFill>
              </a:rPr>
              <a:t> </a:t>
            </a:r>
            <a:r>
              <a:rPr lang="sk-SK" b="1" dirty="0">
                <a:solidFill>
                  <a:schemeClr val="tx1"/>
                </a:solidFill>
              </a:rPr>
              <a:t>vybavenie žiadosti o stavebné povolenie, povolenie na zmenu stavby pred dokončením, povolenie na predčasné užívanie stavby</a:t>
            </a:r>
            <a:r>
              <a:rPr lang="sk-SK" dirty="0">
                <a:solidFill>
                  <a:schemeClr val="tx1"/>
                </a:solidFill>
              </a:rPr>
              <a:t>, povolenie na dočasné užívanie stavby za účelom skúšobnej prevádzky, </a:t>
            </a:r>
            <a:r>
              <a:rPr lang="sk-SK" b="1" dirty="0">
                <a:solidFill>
                  <a:schemeClr val="tx1"/>
                </a:solidFill>
              </a:rPr>
              <a:t>kolaudačné rozhodnutie </a:t>
            </a:r>
            <a:r>
              <a:rPr lang="sk-SK" dirty="0">
                <a:solidFill>
                  <a:schemeClr val="tx1"/>
                </a:solidFill>
              </a:rPr>
              <a:t>alebo zmenu rozhodnutia</a:t>
            </a:r>
            <a:r>
              <a:rPr lang="sk-SK" b="1" dirty="0">
                <a:solidFill>
                  <a:schemeClr val="tx1"/>
                </a:solidFill>
              </a:rPr>
              <a:t>, podanej po 31. marci 2025 vrátane vydania záväzných stanovísk pre tieto konania.</a:t>
            </a:r>
          </a:p>
          <a:p>
            <a:pPr marL="0" indent="0">
              <a:buNone/>
            </a:pPr>
            <a:r>
              <a:rPr lang="sk-SK" b="1" i="1" u="sng" dirty="0">
                <a:solidFill>
                  <a:schemeClr val="tx1"/>
                </a:solidFill>
              </a:rPr>
              <a:t>Ak ide o stavbu, pre ktorú je vydané stavebné povolenie podľa doterajších predpisov, ak sa územné rozhodnutie nevyžadovalo, použijú sa doterajšie predpisy v znení účinnom do 31. marca 2025 aj na:</a:t>
            </a:r>
          </a:p>
          <a:p>
            <a:pPr>
              <a:buFont typeface="Wingdings" panose="05000000000000000000" pitchFamily="2" charset="2"/>
              <a:buChar char="q"/>
            </a:pPr>
            <a:r>
              <a:rPr lang="sk-SK" dirty="0">
                <a:solidFill>
                  <a:schemeClr val="tx1"/>
                </a:solidFill>
              </a:rPr>
              <a:t> </a:t>
            </a:r>
            <a:r>
              <a:rPr lang="sk-SK" b="1" dirty="0">
                <a:solidFill>
                  <a:schemeClr val="tx1"/>
                </a:solidFill>
              </a:rPr>
              <a:t>vybavenie žiadosti o povolenie na zmenu stavby pred dokončením</a:t>
            </a:r>
            <a:r>
              <a:rPr lang="sk-SK" dirty="0">
                <a:solidFill>
                  <a:schemeClr val="tx1"/>
                </a:solidFill>
              </a:rPr>
              <a:t>, povolenie na predčasné užívanie stavby, povolenie na dočasné užívanie stavby za účelom skúšobnej prevádzky, </a:t>
            </a:r>
            <a:r>
              <a:rPr lang="sk-SK" b="1" dirty="0">
                <a:solidFill>
                  <a:schemeClr val="tx1"/>
                </a:solidFill>
              </a:rPr>
              <a:t>kolaudačné rozhodnutie </a:t>
            </a:r>
            <a:r>
              <a:rPr lang="sk-SK" dirty="0">
                <a:solidFill>
                  <a:schemeClr val="tx1"/>
                </a:solidFill>
              </a:rPr>
              <a:t>alebo zmenu rozhodnutia, </a:t>
            </a:r>
            <a:r>
              <a:rPr lang="sk-SK" b="1" dirty="0">
                <a:solidFill>
                  <a:schemeClr val="tx1"/>
                </a:solidFill>
              </a:rPr>
              <a:t>podanej po 31. marci 2025 vrátane vydania záväzných stanovísk pre tieto konania.</a:t>
            </a:r>
          </a:p>
        </p:txBody>
      </p:sp>
      <p:pic>
        <p:nvPicPr>
          <p:cNvPr id="4" name="Obrázok 3">
            <a:extLst>
              <a:ext uri="{FF2B5EF4-FFF2-40B4-BE49-F238E27FC236}">
                <a16:creationId xmlns:a16="http://schemas.microsoft.com/office/drawing/2014/main" id="{6B3D5961-4F4D-5BA2-E58B-EF2CDB035737}"/>
              </a:ext>
            </a:extLst>
          </p:cNvPr>
          <p:cNvPicPr>
            <a:picLocks noChangeAspect="1"/>
          </p:cNvPicPr>
          <p:nvPr/>
        </p:nvPicPr>
        <p:blipFill>
          <a:blip r:embed="rId2"/>
          <a:stretch>
            <a:fillRect/>
          </a:stretch>
        </p:blipFill>
        <p:spPr>
          <a:xfrm>
            <a:off x="10893505" y="5870362"/>
            <a:ext cx="1072989" cy="987638"/>
          </a:xfrm>
          <a:prstGeom prst="rect">
            <a:avLst/>
          </a:prstGeom>
        </p:spPr>
      </p:pic>
    </p:spTree>
    <p:extLst>
      <p:ext uri="{BB962C8B-B14F-4D97-AF65-F5344CB8AC3E}">
        <p14:creationId xmlns:p14="http://schemas.microsoft.com/office/powerpoint/2010/main" val="33830315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5D2054-30C4-C6EC-4879-2EB5CFAD28E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A2FFBE6-B791-D5A1-3B15-6D214A418214}"/>
              </a:ext>
            </a:extLst>
          </p:cNvPr>
          <p:cNvSpPr>
            <a:spLocks noGrp="1"/>
          </p:cNvSpPr>
          <p:nvPr>
            <p:ph type="title"/>
          </p:nvPr>
        </p:nvSpPr>
        <p:spPr>
          <a:xfrm>
            <a:off x="940279" y="101307"/>
            <a:ext cx="10489721" cy="1390745"/>
          </a:xfrm>
        </p:spPr>
        <p:txBody>
          <a:bodyPr>
            <a:noAutofit/>
          </a:bodyPr>
          <a:lstStyle/>
          <a:p>
            <a:r>
              <a:rPr lang="sk-SK" sz="4800" dirty="0"/>
              <a:t>3. </a:t>
            </a:r>
            <a:r>
              <a:rPr lang="en-GB" sz="4800" dirty="0"/>
              <a:t>REŽIMY DODATOČNEJ LEGALIZÁCIE STAVIEB</a:t>
            </a:r>
          </a:p>
        </p:txBody>
      </p:sp>
      <p:pic>
        <p:nvPicPr>
          <p:cNvPr id="4" name="Obrázok 3">
            <a:extLst>
              <a:ext uri="{FF2B5EF4-FFF2-40B4-BE49-F238E27FC236}">
                <a16:creationId xmlns:a16="http://schemas.microsoft.com/office/drawing/2014/main" id="{1D4CCA8F-FD11-7492-0A1D-4F2C924C32CC}"/>
              </a:ext>
            </a:extLst>
          </p:cNvPr>
          <p:cNvPicPr>
            <a:picLocks noChangeAspect="1"/>
          </p:cNvPicPr>
          <p:nvPr/>
        </p:nvPicPr>
        <p:blipFill>
          <a:blip r:embed="rId2"/>
          <a:stretch>
            <a:fillRect/>
          </a:stretch>
        </p:blipFill>
        <p:spPr>
          <a:xfrm>
            <a:off x="10803211" y="5854407"/>
            <a:ext cx="1005927" cy="902286"/>
          </a:xfrm>
          <a:prstGeom prst="rect">
            <a:avLst/>
          </a:prstGeom>
        </p:spPr>
      </p:pic>
      <p:grpSp>
        <p:nvGrpSpPr>
          <p:cNvPr id="50" name="Group 20">
            <a:extLst>
              <a:ext uri="{FF2B5EF4-FFF2-40B4-BE49-F238E27FC236}">
                <a16:creationId xmlns:a16="http://schemas.microsoft.com/office/drawing/2014/main" id="{C45E6087-B10D-8410-998A-D56B4CBE84F3}"/>
              </a:ext>
            </a:extLst>
          </p:cNvPr>
          <p:cNvGrpSpPr>
            <a:grpSpLocks/>
          </p:cNvGrpSpPr>
          <p:nvPr/>
        </p:nvGrpSpPr>
        <p:grpSpPr>
          <a:xfrm>
            <a:off x="1759790" y="2356167"/>
            <a:ext cx="1759787" cy="2139040"/>
            <a:chOff x="0" y="0"/>
            <a:chExt cx="1760601" cy="2139040"/>
          </a:xfrm>
        </p:grpSpPr>
        <p:pic>
          <p:nvPicPr>
            <p:cNvPr id="51" name="Image 21">
              <a:extLst>
                <a:ext uri="{FF2B5EF4-FFF2-40B4-BE49-F238E27FC236}">
                  <a16:creationId xmlns:a16="http://schemas.microsoft.com/office/drawing/2014/main" id="{52C9AA82-1E2F-39CA-6D22-DCCF0B99CE52}"/>
                </a:ext>
              </a:extLst>
            </p:cNvPr>
            <p:cNvPicPr/>
            <p:nvPr/>
          </p:nvPicPr>
          <p:blipFill>
            <a:blip r:embed="rId3" cstate="print"/>
            <a:stretch>
              <a:fillRect/>
            </a:stretch>
          </p:blipFill>
          <p:spPr>
            <a:xfrm>
              <a:off x="0" y="0"/>
              <a:ext cx="1760601" cy="2117239"/>
            </a:xfrm>
            <a:prstGeom prst="rect">
              <a:avLst/>
            </a:prstGeom>
          </p:spPr>
        </p:pic>
        <p:pic>
          <p:nvPicPr>
            <p:cNvPr id="52" name="Image 22">
              <a:extLst>
                <a:ext uri="{FF2B5EF4-FFF2-40B4-BE49-F238E27FC236}">
                  <a16:creationId xmlns:a16="http://schemas.microsoft.com/office/drawing/2014/main" id="{50EBEBB4-C4D3-952D-99EB-2939E73CD1B9}"/>
                </a:ext>
              </a:extLst>
            </p:cNvPr>
            <p:cNvPicPr/>
            <p:nvPr/>
          </p:nvPicPr>
          <p:blipFill>
            <a:blip r:embed="rId4" cstate="print"/>
            <a:stretch>
              <a:fillRect/>
            </a:stretch>
          </p:blipFill>
          <p:spPr>
            <a:xfrm>
              <a:off x="173603" y="173593"/>
              <a:ext cx="1413408" cy="1413408"/>
            </a:xfrm>
            <a:prstGeom prst="rect">
              <a:avLst/>
            </a:prstGeom>
          </p:spPr>
        </p:pic>
        <p:sp>
          <p:nvSpPr>
            <p:cNvPr id="53" name="Graphic 23">
              <a:extLst>
                <a:ext uri="{FF2B5EF4-FFF2-40B4-BE49-F238E27FC236}">
                  <a16:creationId xmlns:a16="http://schemas.microsoft.com/office/drawing/2014/main" id="{AD7F3D65-6BAA-9678-2151-53ED12EC8446}"/>
                </a:ext>
              </a:extLst>
            </p:cNvPr>
            <p:cNvSpPr/>
            <p:nvPr/>
          </p:nvSpPr>
          <p:spPr>
            <a:xfrm>
              <a:off x="854887" y="2088240"/>
              <a:ext cx="50800" cy="50800"/>
            </a:xfrm>
            <a:custGeom>
              <a:avLst/>
              <a:gdLst/>
              <a:ahLst/>
              <a:cxnLst/>
              <a:rect l="l" t="t" r="r" b="b"/>
              <a:pathLst>
                <a:path w="50800" h="50800">
                  <a:moveTo>
                    <a:pt x="25400" y="0"/>
                  </a:moveTo>
                  <a:lnTo>
                    <a:pt x="15510" y="1995"/>
                  </a:lnTo>
                  <a:lnTo>
                    <a:pt x="7437" y="7437"/>
                  </a:lnTo>
                  <a:lnTo>
                    <a:pt x="1995" y="15510"/>
                  </a:lnTo>
                  <a:lnTo>
                    <a:pt x="0" y="25400"/>
                  </a:lnTo>
                  <a:lnTo>
                    <a:pt x="1995" y="35289"/>
                  </a:lnTo>
                  <a:lnTo>
                    <a:pt x="7437" y="43362"/>
                  </a:lnTo>
                  <a:lnTo>
                    <a:pt x="15510" y="48804"/>
                  </a:lnTo>
                  <a:lnTo>
                    <a:pt x="25400" y="50800"/>
                  </a:lnTo>
                  <a:lnTo>
                    <a:pt x="35289" y="48804"/>
                  </a:lnTo>
                  <a:lnTo>
                    <a:pt x="43362" y="43362"/>
                  </a:lnTo>
                  <a:lnTo>
                    <a:pt x="48804" y="35289"/>
                  </a:lnTo>
                  <a:lnTo>
                    <a:pt x="50800" y="25400"/>
                  </a:lnTo>
                  <a:lnTo>
                    <a:pt x="48804" y="15510"/>
                  </a:lnTo>
                  <a:lnTo>
                    <a:pt x="43362" y="7437"/>
                  </a:lnTo>
                  <a:lnTo>
                    <a:pt x="35289" y="1995"/>
                  </a:lnTo>
                  <a:lnTo>
                    <a:pt x="25400" y="0"/>
                  </a:lnTo>
                  <a:close/>
                </a:path>
              </a:pathLst>
            </a:custGeom>
            <a:solidFill>
              <a:srgbClr val="FFFFFF"/>
            </a:solidFill>
          </p:spPr>
          <p:txBody>
            <a:bodyPr wrap="square" lIns="0" tIns="0" rIns="0" bIns="0" rtlCol="0">
              <a:prstTxWarp prst="textNoShape">
                <a:avLst/>
              </a:prstTxWarp>
              <a:noAutofit/>
            </a:bodyPr>
            <a:lstStyle/>
            <a:p>
              <a:endParaRPr lang="sk-SK"/>
            </a:p>
          </p:txBody>
        </p:sp>
        <p:sp>
          <p:nvSpPr>
            <p:cNvPr id="54" name="Graphic 24">
              <a:extLst>
                <a:ext uri="{FF2B5EF4-FFF2-40B4-BE49-F238E27FC236}">
                  <a16:creationId xmlns:a16="http://schemas.microsoft.com/office/drawing/2014/main" id="{67C82A79-73A5-4AA8-AC62-62EB42E92119}"/>
                </a:ext>
              </a:extLst>
            </p:cNvPr>
            <p:cNvSpPr/>
            <p:nvPr/>
          </p:nvSpPr>
          <p:spPr>
            <a:xfrm>
              <a:off x="854887" y="2088240"/>
              <a:ext cx="50800" cy="50800"/>
            </a:xfrm>
            <a:custGeom>
              <a:avLst/>
              <a:gdLst/>
              <a:ahLst/>
              <a:cxnLst/>
              <a:rect l="l" t="t" r="r" b="b"/>
              <a:pathLst>
                <a:path w="50800" h="50800">
                  <a:moveTo>
                    <a:pt x="50800" y="25400"/>
                  </a:moveTo>
                  <a:lnTo>
                    <a:pt x="48804" y="35289"/>
                  </a:lnTo>
                  <a:lnTo>
                    <a:pt x="43362" y="43362"/>
                  </a:lnTo>
                  <a:lnTo>
                    <a:pt x="35289" y="48804"/>
                  </a:lnTo>
                  <a:lnTo>
                    <a:pt x="25400" y="50800"/>
                  </a:lnTo>
                  <a:lnTo>
                    <a:pt x="15510" y="48804"/>
                  </a:lnTo>
                  <a:lnTo>
                    <a:pt x="7437" y="43362"/>
                  </a:lnTo>
                  <a:lnTo>
                    <a:pt x="1995" y="35289"/>
                  </a:lnTo>
                  <a:lnTo>
                    <a:pt x="0" y="25400"/>
                  </a:lnTo>
                  <a:lnTo>
                    <a:pt x="1995" y="15510"/>
                  </a:lnTo>
                  <a:lnTo>
                    <a:pt x="7437" y="7437"/>
                  </a:lnTo>
                  <a:lnTo>
                    <a:pt x="15510" y="1995"/>
                  </a:lnTo>
                  <a:lnTo>
                    <a:pt x="25400" y="0"/>
                  </a:lnTo>
                  <a:lnTo>
                    <a:pt x="35289" y="1995"/>
                  </a:lnTo>
                  <a:lnTo>
                    <a:pt x="43362" y="7437"/>
                  </a:lnTo>
                  <a:lnTo>
                    <a:pt x="48804" y="15510"/>
                  </a:lnTo>
                  <a:lnTo>
                    <a:pt x="50800" y="25400"/>
                  </a:lnTo>
                  <a:close/>
                </a:path>
              </a:pathLst>
            </a:custGeom>
            <a:ln w="12700">
              <a:solidFill>
                <a:srgbClr val="AFB4B6"/>
              </a:solidFill>
              <a:prstDash val="solid"/>
            </a:ln>
          </p:spPr>
          <p:txBody>
            <a:bodyPr wrap="square" lIns="0" tIns="0" rIns="0" bIns="0" rtlCol="0">
              <a:prstTxWarp prst="textNoShape">
                <a:avLst/>
              </a:prstTxWarp>
              <a:noAutofit/>
            </a:bodyPr>
            <a:lstStyle/>
            <a:p>
              <a:endParaRPr lang="sk-SK"/>
            </a:p>
          </p:txBody>
        </p:sp>
        <p:sp>
          <p:nvSpPr>
            <p:cNvPr id="55" name="Textbox 25">
              <a:extLst>
                <a:ext uri="{FF2B5EF4-FFF2-40B4-BE49-F238E27FC236}">
                  <a16:creationId xmlns:a16="http://schemas.microsoft.com/office/drawing/2014/main" id="{3138BFB2-CA0B-900D-9ED7-25CFED2FCF2F}"/>
                </a:ext>
              </a:extLst>
            </p:cNvPr>
            <p:cNvSpPr txBox="1"/>
            <p:nvPr/>
          </p:nvSpPr>
          <p:spPr>
            <a:xfrm>
              <a:off x="408762" y="463646"/>
              <a:ext cx="932180" cy="808355"/>
            </a:xfrm>
            <a:prstGeom prst="rect">
              <a:avLst/>
            </a:prstGeom>
          </p:spPr>
          <p:txBody>
            <a:bodyPr wrap="square" lIns="0" tIns="0" rIns="0" bIns="0" rtlCol="0">
              <a:noAutofit/>
            </a:bodyPr>
            <a:lstStyle/>
            <a:p>
              <a:pPr marL="25400">
                <a:spcBef>
                  <a:spcPts val="365"/>
                </a:spcBef>
                <a:tabLst>
                  <a:tab pos="918845" algn="l"/>
                </a:tabLst>
              </a:pPr>
              <a:r>
                <a:rPr lang="sk-SK" sz="2000" u="sng" spc="20" dirty="0">
                  <a:effectLst/>
                  <a:uFill>
                    <a:solidFill>
                      <a:srgbClr val="B1B4B4"/>
                    </a:solidFill>
                  </a:uFill>
                  <a:latin typeface="Gill Sans MT" panose="020B0502020104020203" pitchFamily="34" charset="-18"/>
                  <a:ea typeface="Gill Sans MT" panose="020B0502020104020203" pitchFamily="34" charset="-18"/>
                  <a:cs typeface="Gill Sans MT" panose="020B0502020104020203" pitchFamily="34" charset="-18"/>
                </a:rPr>
                <a:t>  </a:t>
              </a:r>
              <a:r>
                <a:rPr lang="sk-SK" sz="2000" u="sng" spc="-20" dirty="0">
                  <a:effectLst/>
                  <a:uFill>
                    <a:solidFill>
                      <a:srgbClr val="B1B4B4"/>
                    </a:solidFill>
                  </a:uFill>
                  <a:latin typeface="Gill Sans MT" panose="020B0502020104020203" pitchFamily="34" charset="-18"/>
                  <a:ea typeface="Gill Sans MT" panose="020B0502020104020203" pitchFamily="34" charset="-18"/>
                  <a:cs typeface="Gill Sans MT" panose="020B0502020104020203" pitchFamily="34" charset="-18"/>
                </a:rPr>
                <a:t>1976</a:t>
              </a:r>
              <a:r>
                <a:rPr lang="sk-SK" sz="2000" u="sng" dirty="0">
                  <a:effectLst/>
                  <a:uFill>
                    <a:solidFill>
                      <a:srgbClr val="B1B4B4"/>
                    </a:solidFill>
                  </a:uFill>
                  <a:latin typeface="Gill Sans MT" panose="020B0502020104020203" pitchFamily="34" charset="-18"/>
                  <a:ea typeface="Gill Sans MT" panose="020B0502020104020203" pitchFamily="34" charset="-18"/>
                  <a:cs typeface="Gill Sans MT" panose="020B0502020104020203" pitchFamily="34" charset="-18"/>
                </a:rPr>
                <a:t>	</a:t>
              </a:r>
              <a:endParaRPr lang="sk-SK" sz="1100" dirty="0">
                <a:effectLst/>
                <a:latin typeface="Gill Sans MT" panose="020B0502020104020203" pitchFamily="34" charset="-18"/>
                <a:ea typeface="Gill Sans MT" panose="020B0502020104020203" pitchFamily="34" charset="-18"/>
                <a:cs typeface="Gill Sans MT" panose="020B0502020104020203" pitchFamily="34" charset="-18"/>
              </a:endParaRPr>
            </a:p>
            <a:p>
              <a:pPr marL="78740" marR="14605" indent="-79375">
                <a:lnSpc>
                  <a:spcPct val="102000"/>
                </a:lnSpc>
                <a:spcBef>
                  <a:spcPts val="795"/>
                </a:spcBef>
              </a:pPr>
              <a:r>
                <a:rPr lang="sk-SK" sz="1200" spc="-10" dirty="0">
                  <a:effectLst/>
                  <a:latin typeface="Gill Sans MT" panose="020B0502020104020203" pitchFamily="34" charset="-18"/>
                  <a:ea typeface="Gill Sans MT" panose="020B0502020104020203" pitchFamily="34" charset="-18"/>
                  <a:cs typeface="Gill Sans MT" panose="020B0502020104020203" pitchFamily="34" charset="-18"/>
                </a:rPr>
                <a:t>GENERÁLNA AMNESTIA</a:t>
              </a:r>
              <a:endParaRPr lang="sk-SK" sz="1100" dirty="0">
                <a:effectLst/>
                <a:latin typeface="Gill Sans MT" panose="020B0502020104020203" pitchFamily="34" charset="-18"/>
                <a:ea typeface="Gill Sans MT" panose="020B0502020104020203" pitchFamily="34" charset="-18"/>
                <a:cs typeface="Gill Sans MT" panose="020B0502020104020203" pitchFamily="34" charset="-18"/>
              </a:endParaRPr>
            </a:p>
          </p:txBody>
        </p:sp>
        <p:sp>
          <p:nvSpPr>
            <p:cNvPr id="56" name="Textbox 26">
              <a:extLst>
                <a:ext uri="{FF2B5EF4-FFF2-40B4-BE49-F238E27FC236}">
                  <a16:creationId xmlns:a16="http://schemas.microsoft.com/office/drawing/2014/main" id="{BF123ABF-DB91-0C18-9D77-335247D247B2}"/>
                </a:ext>
              </a:extLst>
            </p:cNvPr>
            <p:cNvSpPr txBox="1"/>
            <p:nvPr/>
          </p:nvSpPr>
          <p:spPr>
            <a:xfrm>
              <a:off x="754211" y="281481"/>
              <a:ext cx="265430" cy="266065"/>
            </a:xfrm>
            <a:prstGeom prst="rect">
              <a:avLst/>
            </a:prstGeom>
          </p:spPr>
          <p:txBody>
            <a:bodyPr wrap="square" lIns="0" tIns="0" rIns="0" bIns="0" rtlCol="0">
              <a:noAutofit/>
            </a:bodyPr>
            <a:lstStyle/>
            <a:p>
              <a:pPr>
                <a:spcBef>
                  <a:spcPts val="275"/>
                </a:spcBef>
              </a:pPr>
              <a:r>
                <a:rPr lang="sk-SK" sz="1500" spc="-25">
                  <a:effectLst/>
                  <a:latin typeface="Gill Sans MT" panose="020B0502020104020203" pitchFamily="34" charset="-18"/>
                  <a:ea typeface="Gill Sans MT" panose="020B0502020104020203" pitchFamily="34" charset="-18"/>
                  <a:cs typeface="Gill Sans MT" panose="020B0502020104020203" pitchFamily="34" charset="-18"/>
                </a:rPr>
                <a:t>do</a:t>
              </a:r>
              <a:endParaRPr lang="sk-SK" sz="1100">
                <a:effectLst/>
                <a:latin typeface="Gill Sans MT" panose="020B0502020104020203" pitchFamily="34" charset="-18"/>
                <a:ea typeface="Gill Sans MT" panose="020B0502020104020203" pitchFamily="34" charset="-18"/>
                <a:cs typeface="Gill Sans MT" panose="020B0502020104020203" pitchFamily="34" charset="-18"/>
              </a:endParaRPr>
            </a:p>
          </p:txBody>
        </p:sp>
      </p:grpSp>
      <p:grpSp>
        <p:nvGrpSpPr>
          <p:cNvPr id="57" name="Group 12">
            <a:extLst>
              <a:ext uri="{FF2B5EF4-FFF2-40B4-BE49-F238E27FC236}">
                <a16:creationId xmlns:a16="http://schemas.microsoft.com/office/drawing/2014/main" id="{E410499D-0631-14B6-70CC-47031B22F8F4}"/>
              </a:ext>
            </a:extLst>
          </p:cNvPr>
          <p:cNvGrpSpPr>
            <a:grpSpLocks/>
          </p:cNvGrpSpPr>
          <p:nvPr/>
        </p:nvGrpSpPr>
        <p:grpSpPr>
          <a:xfrm>
            <a:off x="4200560" y="2359480"/>
            <a:ext cx="1760590" cy="2139040"/>
            <a:chOff x="0" y="0"/>
            <a:chExt cx="1760590" cy="2139040"/>
          </a:xfrm>
        </p:grpSpPr>
        <p:pic>
          <p:nvPicPr>
            <p:cNvPr id="58" name="Image 13">
              <a:extLst>
                <a:ext uri="{FF2B5EF4-FFF2-40B4-BE49-F238E27FC236}">
                  <a16:creationId xmlns:a16="http://schemas.microsoft.com/office/drawing/2014/main" id="{0EEA8D95-A7F7-4E64-7EE3-F3DC230B0737}"/>
                </a:ext>
              </a:extLst>
            </p:cNvPr>
            <p:cNvPicPr/>
            <p:nvPr/>
          </p:nvPicPr>
          <p:blipFill>
            <a:blip r:embed="rId5" cstate="print"/>
            <a:stretch>
              <a:fillRect/>
            </a:stretch>
          </p:blipFill>
          <p:spPr>
            <a:xfrm>
              <a:off x="0" y="0"/>
              <a:ext cx="1760590" cy="2117239"/>
            </a:xfrm>
            <a:prstGeom prst="rect">
              <a:avLst/>
            </a:prstGeom>
          </p:spPr>
        </p:pic>
        <p:pic>
          <p:nvPicPr>
            <p:cNvPr id="59" name="Image 14">
              <a:extLst>
                <a:ext uri="{FF2B5EF4-FFF2-40B4-BE49-F238E27FC236}">
                  <a16:creationId xmlns:a16="http://schemas.microsoft.com/office/drawing/2014/main" id="{22BB15BC-AEE2-3087-2BA6-F6A4BF843E07}"/>
                </a:ext>
              </a:extLst>
            </p:cNvPr>
            <p:cNvPicPr/>
            <p:nvPr/>
          </p:nvPicPr>
          <p:blipFill>
            <a:blip r:embed="rId6" cstate="print"/>
            <a:stretch>
              <a:fillRect/>
            </a:stretch>
          </p:blipFill>
          <p:spPr>
            <a:xfrm>
              <a:off x="173597" y="173593"/>
              <a:ext cx="1413408" cy="1413408"/>
            </a:xfrm>
            <a:prstGeom prst="rect">
              <a:avLst/>
            </a:prstGeom>
          </p:spPr>
        </p:pic>
        <p:sp>
          <p:nvSpPr>
            <p:cNvPr id="60" name="Graphic 15">
              <a:extLst>
                <a:ext uri="{FF2B5EF4-FFF2-40B4-BE49-F238E27FC236}">
                  <a16:creationId xmlns:a16="http://schemas.microsoft.com/office/drawing/2014/main" id="{27B4BC87-FFF7-73A2-4489-9086E7AF537E}"/>
                </a:ext>
              </a:extLst>
            </p:cNvPr>
            <p:cNvSpPr/>
            <p:nvPr/>
          </p:nvSpPr>
          <p:spPr>
            <a:xfrm>
              <a:off x="432144" y="837041"/>
              <a:ext cx="893444" cy="3810"/>
            </a:xfrm>
            <a:custGeom>
              <a:avLst/>
              <a:gdLst/>
              <a:ahLst/>
              <a:cxnLst/>
              <a:rect l="l" t="t" r="r" b="b"/>
              <a:pathLst>
                <a:path w="893444" h="3810">
                  <a:moveTo>
                    <a:pt x="893356" y="0"/>
                  </a:moveTo>
                  <a:lnTo>
                    <a:pt x="0" y="0"/>
                  </a:lnTo>
                  <a:lnTo>
                    <a:pt x="0" y="3619"/>
                  </a:lnTo>
                  <a:lnTo>
                    <a:pt x="893356" y="3619"/>
                  </a:lnTo>
                  <a:lnTo>
                    <a:pt x="893356" y="0"/>
                  </a:lnTo>
                  <a:close/>
                </a:path>
              </a:pathLst>
            </a:custGeom>
            <a:solidFill>
              <a:srgbClr val="B1B4B4"/>
            </a:solidFill>
          </p:spPr>
          <p:txBody>
            <a:bodyPr wrap="square" lIns="0" tIns="0" rIns="0" bIns="0" rtlCol="0">
              <a:prstTxWarp prst="textNoShape">
                <a:avLst/>
              </a:prstTxWarp>
              <a:noAutofit/>
            </a:bodyPr>
            <a:lstStyle/>
            <a:p>
              <a:endParaRPr lang="sk-SK"/>
            </a:p>
          </p:txBody>
        </p:sp>
        <p:sp>
          <p:nvSpPr>
            <p:cNvPr id="61" name="Graphic 16">
              <a:extLst>
                <a:ext uri="{FF2B5EF4-FFF2-40B4-BE49-F238E27FC236}">
                  <a16:creationId xmlns:a16="http://schemas.microsoft.com/office/drawing/2014/main" id="{6FCF5389-BC87-ADAC-5665-04DC7C72D556}"/>
                </a:ext>
              </a:extLst>
            </p:cNvPr>
            <p:cNvSpPr/>
            <p:nvPr/>
          </p:nvSpPr>
          <p:spPr>
            <a:xfrm>
              <a:off x="854899" y="2088240"/>
              <a:ext cx="50800" cy="50800"/>
            </a:xfrm>
            <a:custGeom>
              <a:avLst/>
              <a:gdLst/>
              <a:ahLst/>
              <a:cxnLst/>
              <a:rect l="l" t="t" r="r" b="b"/>
              <a:pathLst>
                <a:path w="50800" h="50800">
                  <a:moveTo>
                    <a:pt x="25400" y="0"/>
                  </a:moveTo>
                  <a:lnTo>
                    <a:pt x="15510" y="1995"/>
                  </a:lnTo>
                  <a:lnTo>
                    <a:pt x="7437" y="7437"/>
                  </a:lnTo>
                  <a:lnTo>
                    <a:pt x="1995" y="15510"/>
                  </a:lnTo>
                  <a:lnTo>
                    <a:pt x="0" y="25400"/>
                  </a:lnTo>
                  <a:lnTo>
                    <a:pt x="1995" y="35289"/>
                  </a:lnTo>
                  <a:lnTo>
                    <a:pt x="7437" y="43362"/>
                  </a:lnTo>
                  <a:lnTo>
                    <a:pt x="15510" y="48804"/>
                  </a:lnTo>
                  <a:lnTo>
                    <a:pt x="25400" y="50800"/>
                  </a:lnTo>
                  <a:lnTo>
                    <a:pt x="35289" y="48804"/>
                  </a:lnTo>
                  <a:lnTo>
                    <a:pt x="43362" y="43362"/>
                  </a:lnTo>
                  <a:lnTo>
                    <a:pt x="48804" y="35289"/>
                  </a:lnTo>
                  <a:lnTo>
                    <a:pt x="50800" y="25400"/>
                  </a:lnTo>
                  <a:lnTo>
                    <a:pt x="48804" y="15510"/>
                  </a:lnTo>
                  <a:lnTo>
                    <a:pt x="43362" y="7437"/>
                  </a:lnTo>
                  <a:lnTo>
                    <a:pt x="35289" y="1995"/>
                  </a:lnTo>
                  <a:lnTo>
                    <a:pt x="25400" y="0"/>
                  </a:lnTo>
                  <a:close/>
                </a:path>
              </a:pathLst>
            </a:custGeom>
            <a:solidFill>
              <a:srgbClr val="FFFFFF"/>
            </a:solidFill>
          </p:spPr>
          <p:txBody>
            <a:bodyPr wrap="square" lIns="0" tIns="0" rIns="0" bIns="0" rtlCol="0">
              <a:prstTxWarp prst="textNoShape">
                <a:avLst/>
              </a:prstTxWarp>
              <a:noAutofit/>
            </a:bodyPr>
            <a:lstStyle/>
            <a:p>
              <a:endParaRPr lang="sk-SK"/>
            </a:p>
          </p:txBody>
        </p:sp>
        <p:sp>
          <p:nvSpPr>
            <p:cNvPr id="62" name="Graphic 17">
              <a:extLst>
                <a:ext uri="{FF2B5EF4-FFF2-40B4-BE49-F238E27FC236}">
                  <a16:creationId xmlns:a16="http://schemas.microsoft.com/office/drawing/2014/main" id="{BD304944-D4C9-1111-100E-46B453C77739}"/>
                </a:ext>
              </a:extLst>
            </p:cNvPr>
            <p:cNvSpPr/>
            <p:nvPr/>
          </p:nvSpPr>
          <p:spPr>
            <a:xfrm>
              <a:off x="854899" y="2088240"/>
              <a:ext cx="50800" cy="50800"/>
            </a:xfrm>
            <a:custGeom>
              <a:avLst/>
              <a:gdLst/>
              <a:ahLst/>
              <a:cxnLst/>
              <a:rect l="l" t="t" r="r" b="b"/>
              <a:pathLst>
                <a:path w="50800" h="50800">
                  <a:moveTo>
                    <a:pt x="50800" y="25400"/>
                  </a:moveTo>
                  <a:lnTo>
                    <a:pt x="48804" y="35289"/>
                  </a:lnTo>
                  <a:lnTo>
                    <a:pt x="43362" y="43362"/>
                  </a:lnTo>
                  <a:lnTo>
                    <a:pt x="35289" y="48804"/>
                  </a:lnTo>
                  <a:lnTo>
                    <a:pt x="25400" y="50800"/>
                  </a:lnTo>
                  <a:lnTo>
                    <a:pt x="15510" y="48804"/>
                  </a:lnTo>
                  <a:lnTo>
                    <a:pt x="7437" y="43362"/>
                  </a:lnTo>
                  <a:lnTo>
                    <a:pt x="1995" y="35289"/>
                  </a:lnTo>
                  <a:lnTo>
                    <a:pt x="0" y="25400"/>
                  </a:lnTo>
                  <a:lnTo>
                    <a:pt x="1995" y="15510"/>
                  </a:lnTo>
                  <a:lnTo>
                    <a:pt x="7437" y="7437"/>
                  </a:lnTo>
                  <a:lnTo>
                    <a:pt x="15510" y="1995"/>
                  </a:lnTo>
                  <a:lnTo>
                    <a:pt x="25400" y="0"/>
                  </a:lnTo>
                  <a:lnTo>
                    <a:pt x="35289" y="1995"/>
                  </a:lnTo>
                  <a:lnTo>
                    <a:pt x="43362" y="7437"/>
                  </a:lnTo>
                  <a:lnTo>
                    <a:pt x="48804" y="15510"/>
                  </a:lnTo>
                  <a:lnTo>
                    <a:pt x="50800" y="25400"/>
                  </a:lnTo>
                  <a:close/>
                </a:path>
              </a:pathLst>
            </a:custGeom>
            <a:ln w="12700">
              <a:solidFill>
                <a:srgbClr val="AFB4B6"/>
              </a:solidFill>
              <a:prstDash val="solid"/>
            </a:ln>
          </p:spPr>
          <p:txBody>
            <a:bodyPr wrap="square" lIns="0" tIns="0" rIns="0" bIns="0" rtlCol="0">
              <a:prstTxWarp prst="textNoShape">
                <a:avLst/>
              </a:prstTxWarp>
              <a:noAutofit/>
            </a:bodyPr>
            <a:lstStyle/>
            <a:p>
              <a:endParaRPr lang="sk-SK"/>
            </a:p>
          </p:txBody>
        </p:sp>
        <p:sp>
          <p:nvSpPr>
            <p:cNvPr id="63" name="Textbox 18">
              <a:extLst>
                <a:ext uri="{FF2B5EF4-FFF2-40B4-BE49-F238E27FC236}">
                  <a16:creationId xmlns:a16="http://schemas.microsoft.com/office/drawing/2014/main" id="{B3F92381-6370-67C7-63F4-D853D5D72295}"/>
                </a:ext>
              </a:extLst>
            </p:cNvPr>
            <p:cNvSpPr txBox="1"/>
            <p:nvPr/>
          </p:nvSpPr>
          <p:spPr>
            <a:xfrm>
              <a:off x="485204" y="463646"/>
              <a:ext cx="798195" cy="627380"/>
            </a:xfrm>
            <a:prstGeom prst="rect">
              <a:avLst/>
            </a:prstGeom>
          </p:spPr>
          <p:txBody>
            <a:bodyPr wrap="square" lIns="0" tIns="0" rIns="0" bIns="0" rtlCol="0">
              <a:noAutofit/>
            </a:bodyPr>
            <a:lstStyle/>
            <a:p>
              <a:pPr marL="100330">
                <a:spcBef>
                  <a:spcPts val="365"/>
                </a:spcBef>
              </a:pPr>
              <a:r>
                <a:rPr lang="sk-SK" sz="2000" spc="-20" dirty="0">
                  <a:effectLst/>
                  <a:latin typeface="Gill Sans MT" panose="020B0502020104020203" pitchFamily="34" charset="-18"/>
                  <a:ea typeface="Gill Sans MT" panose="020B0502020104020203" pitchFamily="34" charset="-18"/>
                  <a:cs typeface="Gill Sans MT" panose="020B0502020104020203" pitchFamily="34" charset="-18"/>
                </a:rPr>
                <a:t>1989</a:t>
              </a:r>
              <a:endParaRPr lang="sk-SK" sz="1100" dirty="0">
                <a:effectLst/>
                <a:latin typeface="Gill Sans MT" panose="020B0502020104020203" pitchFamily="34" charset="-18"/>
                <a:ea typeface="Gill Sans MT" panose="020B0502020104020203" pitchFamily="34" charset="-18"/>
                <a:cs typeface="Gill Sans MT" panose="020B0502020104020203" pitchFamily="34" charset="-18"/>
              </a:endParaRPr>
            </a:p>
            <a:p>
              <a:pPr>
                <a:spcBef>
                  <a:spcPts val="795"/>
                </a:spcBef>
              </a:pPr>
              <a:r>
                <a:rPr lang="sk-SK" sz="1200" spc="-10" dirty="0">
                  <a:effectLst/>
                  <a:latin typeface="Gill Sans MT" panose="020B0502020104020203" pitchFamily="34" charset="-18"/>
                  <a:ea typeface="Gill Sans MT" panose="020B0502020104020203" pitchFamily="34" charset="-18"/>
                  <a:cs typeface="Gill Sans MT" panose="020B0502020104020203" pitchFamily="34" charset="-18"/>
                </a:rPr>
                <a:t>AMNESTIA</a:t>
              </a:r>
              <a:endParaRPr lang="sk-SK" sz="1100" dirty="0">
                <a:effectLst/>
                <a:latin typeface="Gill Sans MT" panose="020B0502020104020203" pitchFamily="34" charset="-18"/>
                <a:ea typeface="Gill Sans MT" panose="020B0502020104020203" pitchFamily="34" charset="-18"/>
                <a:cs typeface="Gill Sans MT" panose="020B0502020104020203" pitchFamily="34" charset="-18"/>
              </a:endParaRPr>
            </a:p>
          </p:txBody>
        </p:sp>
        <p:sp>
          <p:nvSpPr>
            <p:cNvPr id="64" name="Textbox 19">
              <a:extLst>
                <a:ext uri="{FF2B5EF4-FFF2-40B4-BE49-F238E27FC236}">
                  <a16:creationId xmlns:a16="http://schemas.microsoft.com/office/drawing/2014/main" id="{BE46BE8D-365E-A2C6-65CB-9D584D0EC21C}"/>
                </a:ext>
              </a:extLst>
            </p:cNvPr>
            <p:cNvSpPr txBox="1"/>
            <p:nvPr/>
          </p:nvSpPr>
          <p:spPr>
            <a:xfrm>
              <a:off x="754141" y="281481"/>
              <a:ext cx="265430" cy="266065"/>
            </a:xfrm>
            <a:prstGeom prst="rect">
              <a:avLst/>
            </a:prstGeom>
          </p:spPr>
          <p:txBody>
            <a:bodyPr wrap="square" lIns="0" tIns="0" rIns="0" bIns="0" rtlCol="0">
              <a:noAutofit/>
            </a:bodyPr>
            <a:lstStyle/>
            <a:p>
              <a:pPr>
                <a:spcBef>
                  <a:spcPts val="275"/>
                </a:spcBef>
              </a:pPr>
              <a:r>
                <a:rPr lang="sk-SK" sz="1500" spc="-25">
                  <a:effectLst/>
                  <a:latin typeface="Gill Sans MT" panose="020B0502020104020203" pitchFamily="34" charset="-18"/>
                  <a:ea typeface="Gill Sans MT" panose="020B0502020104020203" pitchFamily="34" charset="-18"/>
                  <a:cs typeface="Gill Sans MT" panose="020B0502020104020203" pitchFamily="34" charset="-18"/>
                </a:rPr>
                <a:t>do</a:t>
              </a:r>
              <a:endParaRPr lang="sk-SK" sz="1100">
                <a:effectLst/>
                <a:latin typeface="Gill Sans MT" panose="020B0502020104020203" pitchFamily="34" charset="-18"/>
                <a:ea typeface="Gill Sans MT" panose="020B0502020104020203" pitchFamily="34" charset="-18"/>
                <a:cs typeface="Gill Sans MT" panose="020B0502020104020203" pitchFamily="34" charset="-18"/>
              </a:endParaRPr>
            </a:p>
          </p:txBody>
        </p:sp>
      </p:grpSp>
      <p:grpSp>
        <p:nvGrpSpPr>
          <p:cNvPr id="67" name="Group 27">
            <a:extLst>
              <a:ext uri="{FF2B5EF4-FFF2-40B4-BE49-F238E27FC236}">
                <a16:creationId xmlns:a16="http://schemas.microsoft.com/office/drawing/2014/main" id="{BAD1CC29-98A4-55F0-846E-3F462139FE3B}"/>
              </a:ext>
            </a:extLst>
          </p:cNvPr>
          <p:cNvGrpSpPr>
            <a:grpSpLocks/>
          </p:cNvGrpSpPr>
          <p:nvPr/>
        </p:nvGrpSpPr>
        <p:grpSpPr>
          <a:xfrm>
            <a:off x="6517345" y="2324142"/>
            <a:ext cx="1760855" cy="2145665"/>
            <a:chOff x="0" y="0"/>
            <a:chExt cx="1760855" cy="2145665"/>
          </a:xfrm>
        </p:grpSpPr>
        <p:pic>
          <p:nvPicPr>
            <p:cNvPr id="68" name="Image 28">
              <a:extLst>
                <a:ext uri="{FF2B5EF4-FFF2-40B4-BE49-F238E27FC236}">
                  <a16:creationId xmlns:a16="http://schemas.microsoft.com/office/drawing/2014/main" id="{9E92E9A6-67A5-2981-21C1-1ADF0CC16118}"/>
                </a:ext>
              </a:extLst>
            </p:cNvPr>
            <p:cNvPicPr/>
            <p:nvPr/>
          </p:nvPicPr>
          <p:blipFill>
            <a:blip r:embed="rId7" cstate="print"/>
            <a:stretch>
              <a:fillRect/>
            </a:stretch>
          </p:blipFill>
          <p:spPr>
            <a:xfrm>
              <a:off x="0" y="0"/>
              <a:ext cx="1760616" cy="2117239"/>
            </a:xfrm>
            <a:prstGeom prst="rect">
              <a:avLst/>
            </a:prstGeom>
          </p:spPr>
        </p:pic>
        <p:pic>
          <p:nvPicPr>
            <p:cNvPr id="69" name="Image 29">
              <a:extLst>
                <a:ext uri="{FF2B5EF4-FFF2-40B4-BE49-F238E27FC236}">
                  <a16:creationId xmlns:a16="http://schemas.microsoft.com/office/drawing/2014/main" id="{1CC5299C-30AE-597C-21FD-67A5CB5C9F09}"/>
                </a:ext>
              </a:extLst>
            </p:cNvPr>
            <p:cNvPicPr/>
            <p:nvPr/>
          </p:nvPicPr>
          <p:blipFill>
            <a:blip r:embed="rId8" cstate="print"/>
            <a:stretch>
              <a:fillRect/>
            </a:stretch>
          </p:blipFill>
          <p:spPr>
            <a:xfrm>
              <a:off x="173624" y="173593"/>
              <a:ext cx="1413395" cy="1413408"/>
            </a:xfrm>
            <a:prstGeom prst="rect">
              <a:avLst/>
            </a:prstGeom>
          </p:spPr>
        </p:pic>
        <p:sp>
          <p:nvSpPr>
            <p:cNvPr id="70" name="Graphic 30">
              <a:extLst>
                <a:ext uri="{FF2B5EF4-FFF2-40B4-BE49-F238E27FC236}">
                  <a16:creationId xmlns:a16="http://schemas.microsoft.com/office/drawing/2014/main" id="{29BF6477-F945-20CE-A54E-0EF602E9EB9A}"/>
                </a:ext>
              </a:extLst>
            </p:cNvPr>
            <p:cNvSpPr/>
            <p:nvPr/>
          </p:nvSpPr>
          <p:spPr>
            <a:xfrm>
              <a:off x="854933" y="2088240"/>
              <a:ext cx="50800" cy="50800"/>
            </a:xfrm>
            <a:custGeom>
              <a:avLst/>
              <a:gdLst/>
              <a:ahLst/>
              <a:cxnLst/>
              <a:rect l="l" t="t" r="r" b="b"/>
              <a:pathLst>
                <a:path w="50800" h="50800">
                  <a:moveTo>
                    <a:pt x="25400" y="0"/>
                  </a:moveTo>
                  <a:lnTo>
                    <a:pt x="15510" y="1995"/>
                  </a:lnTo>
                  <a:lnTo>
                    <a:pt x="7437" y="7437"/>
                  </a:lnTo>
                  <a:lnTo>
                    <a:pt x="1995" y="15510"/>
                  </a:lnTo>
                  <a:lnTo>
                    <a:pt x="0" y="25400"/>
                  </a:lnTo>
                  <a:lnTo>
                    <a:pt x="1995" y="35289"/>
                  </a:lnTo>
                  <a:lnTo>
                    <a:pt x="7437" y="43362"/>
                  </a:lnTo>
                  <a:lnTo>
                    <a:pt x="15510" y="48804"/>
                  </a:lnTo>
                  <a:lnTo>
                    <a:pt x="25400" y="50800"/>
                  </a:lnTo>
                  <a:lnTo>
                    <a:pt x="35289" y="48804"/>
                  </a:lnTo>
                  <a:lnTo>
                    <a:pt x="43362" y="43362"/>
                  </a:lnTo>
                  <a:lnTo>
                    <a:pt x="48804" y="35289"/>
                  </a:lnTo>
                  <a:lnTo>
                    <a:pt x="50800" y="25400"/>
                  </a:lnTo>
                  <a:lnTo>
                    <a:pt x="48804" y="15510"/>
                  </a:lnTo>
                  <a:lnTo>
                    <a:pt x="43362" y="7437"/>
                  </a:lnTo>
                  <a:lnTo>
                    <a:pt x="35289" y="1995"/>
                  </a:lnTo>
                  <a:lnTo>
                    <a:pt x="25400" y="0"/>
                  </a:lnTo>
                  <a:close/>
                </a:path>
              </a:pathLst>
            </a:custGeom>
            <a:solidFill>
              <a:srgbClr val="FFFFFF"/>
            </a:solidFill>
          </p:spPr>
          <p:txBody>
            <a:bodyPr wrap="square" lIns="0" tIns="0" rIns="0" bIns="0" rtlCol="0">
              <a:prstTxWarp prst="textNoShape">
                <a:avLst/>
              </a:prstTxWarp>
              <a:noAutofit/>
            </a:bodyPr>
            <a:lstStyle/>
            <a:p>
              <a:endParaRPr lang="sk-SK"/>
            </a:p>
          </p:txBody>
        </p:sp>
        <p:sp>
          <p:nvSpPr>
            <p:cNvPr id="71" name="Graphic 31">
              <a:extLst>
                <a:ext uri="{FF2B5EF4-FFF2-40B4-BE49-F238E27FC236}">
                  <a16:creationId xmlns:a16="http://schemas.microsoft.com/office/drawing/2014/main" id="{2112B63D-0D1E-EE47-E6EE-FBC515D79158}"/>
                </a:ext>
              </a:extLst>
            </p:cNvPr>
            <p:cNvSpPr/>
            <p:nvPr/>
          </p:nvSpPr>
          <p:spPr>
            <a:xfrm>
              <a:off x="854933" y="2088240"/>
              <a:ext cx="50800" cy="50800"/>
            </a:xfrm>
            <a:custGeom>
              <a:avLst/>
              <a:gdLst/>
              <a:ahLst/>
              <a:cxnLst/>
              <a:rect l="l" t="t" r="r" b="b"/>
              <a:pathLst>
                <a:path w="50800" h="50800">
                  <a:moveTo>
                    <a:pt x="50800" y="25400"/>
                  </a:moveTo>
                  <a:lnTo>
                    <a:pt x="48804" y="35289"/>
                  </a:lnTo>
                  <a:lnTo>
                    <a:pt x="43362" y="43362"/>
                  </a:lnTo>
                  <a:lnTo>
                    <a:pt x="35289" y="48804"/>
                  </a:lnTo>
                  <a:lnTo>
                    <a:pt x="25400" y="50800"/>
                  </a:lnTo>
                  <a:lnTo>
                    <a:pt x="15510" y="48804"/>
                  </a:lnTo>
                  <a:lnTo>
                    <a:pt x="7437" y="43362"/>
                  </a:lnTo>
                  <a:lnTo>
                    <a:pt x="1995" y="35289"/>
                  </a:lnTo>
                  <a:lnTo>
                    <a:pt x="0" y="25400"/>
                  </a:lnTo>
                  <a:lnTo>
                    <a:pt x="1995" y="15510"/>
                  </a:lnTo>
                  <a:lnTo>
                    <a:pt x="7437" y="7437"/>
                  </a:lnTo>
                  <a:lnTo>
                    <a:pt x="15510" y="1995"/>
                  </a:lnTo>
                  <a:lnTo>
                    <a:pt x="25400" y="0"/>
                  </a:lnTo>
                  <a:lnTo>
                    <a:pt x="35289" y="1995"/>
                  </a:lnTo>
                  <a:lnTo>
                    <a:pt x="43362" y="7437"/>
                  </a:lnTo>
                  <a:lnTo>
                    <a:pt x="48804" y="15510"/>
                  </a:lnTo>
                  <a:lnTo>
                    <a:pt x="50800" y="25400"/>
                  </a:lnTo>
                  <a:close/>
                </a:path>
              </a:pathLst>
            </a:custGeom>
            <a:ln w="12700">
              <a:solidFill>
                <a:srgbClr val="AFB4B6"/>
              </a:solidFill>
              <a:prstDash val="solid"/>
            </a:ln>
          </p:spPr>
          <p:txBody>
            <a:bodyPr wrap="square" lIns="0" tIns="0" rIns="0" bIns="0" rtlCol="0">
              <a:prstTxWarp prst="textNoShape">
                <a:avLst/>
              </a:prstTxWarp>
              <a:noAutofit/>
            </a:bodyPr>
            <a:lstStyle/>
            <a:p>
              <a:endParaRPr lang="sk-SK"/>
            </a:p>
          </p:txBody>
        </p:sp>
        <p:sp>
          <p:nvSpPr>
            <p:cNvPr id="72" name="Textbox 32">
              <a:extLst>
                <a:ext uri="{FF2B5EF4-FFF2-40B4-BE49-F238E27FC236}">
                  <a16:creationId xmlns:a16="http://schemas.microsoft.com/office/drawing/2014/main" id="{05AEF51B-4D08-A15D-FBC8-85DDA56B5E15}"/>
                </a:ext>
              </a:extLst>
            </p:cNvPr>
            <p:cNvSpPr txBox="1"/>
            <p:nvPr/>
          </p:nvSpPr>
          <p:spPr>
            <a:xfrm>
              <a:off x="0" y="0"/>
              <a:ext cx="1760855" cy="2145665"/>
            </a:xfrm>
            <a:prstGeom prst="rect">
              <a:avLst/>
            </a:prstGeom>
          </p:spPr>
          <p:txBody>
            <a:bodyPr wrap="square" lIns="0" tIns="0" rIns="0" bIns="0" rtlCol="0">
              <a:noAutofit/>
            </a:bodyPr>
            <a:lstStyle/>
            <a:p>
              <a:pPr>
                <a:spcBef>
                  <a:spcPts val="750"/>
                </a:spcBef>
              </a:pPr>
              <a:r>
                <a:rPr lang="sk-SK" sz="1500" dirty="0">
                  <a:effectLst/>
                  <a:latin typeface="Gill Sans MT" panose="020B0502020104020203" pitchFamily="34" charset="-18"/>
                  <a:ea typeface="Gill Sans MT" panose="020B0502020104020203" pitchFamily="34" charset="-18"/>
                  <a:cs typeface="Gill Sans MT" panose="020B0502020104020203" pitchFamily="34" charset="-18"/>
                </a:rPr>
                <a:t> </a:t>
              </a:r>
              <a:endParaRPr lang="sk-SK" sz="1100" dirty="0">
                <a:effectLst/>
                <a:latin typeface="Gill Sans MT" panose="020B0502020104020203" pitchFamily="34" charset="-18"/>
                <a:ea typeface="Gill Sans MT" panose="020B0502020104020203" pitchFamily="34" charset="-18"/>
                <a:cs typeface="Gill Sans MT" panose="020B0502020104020203" pitchFamily="34" charset="-18"/>
              </a:endParaRPr>
            </a:p>
            <a:p>
              <a:pPr algn="ctr">
                <a:lnSpc>
                  <a:spcPts val="1655"/>
                </a:lnSpc>
              </a:pPr>
              <a:r>
                <a:rPr lang="sk-SK" sz="1500" spc="-25" dirty="0">
                  <a:effectLst/>
                  <a:latin typeface="Gill Sans MT" panose="020B0502020104020203" pitchFamily="34" charset="-18"/>
                  <a:ea typeface="Gill Sans MT" panose="020B0502020104020203" pitchFamily="34" charset="-18"/>
                  <a:cs typeface="Gill Sans MT" panose="020B0502020104020203" pitchFamily="34" charset="-18"/>
                </a:rPr>
                <a:t>do</a:t>
              </a:r>
              <a:endParaRPr lang="sk-SK" sz="1100" dirty="0">
                <a:effectLst/>
                <a:latin typeface="Gill Sans MT" panose="020B0502020104020203" pitchFamily="34" charset="-18"/>
                <a:ea typeface="Gill Sans MT" panose="020B0502020104020203" pitchFamily="34" charset="-18"/>
                <a:cs typeface="Gill Sans MT" panose="020B0502020104020203" pitchFamily="34" charset="-18"/>
              </a:endParaRPr>
            </a:p>
            <a:p>
              <a:pPr marR="6350" algn="ctr">
                <a:lnSpc>
                  <a:spcPts val="2235"/>
                </a:lnSpc>
              </a:pPr>
              <a:r>
                <a:rPr lang="sk-SK" sz="2000" u="sng" spc="-50" dirty="0">
                  <a:effectLst/>
                  <a:uFill>
                    <a:solidFill>
                      <a:srgbClr val="B1B4B4"/>
                    </a:solidFill>
                  </a:uFill>
                  <a:latin typeface="Gill Sans MT" panose="020B0502020104020203" pitchFamily="34" charset="-18"/>
                  <a:ea typeface="Gill Sans MT" panose="020B0502020104020203" pitchFamily="34" charset="-18"/>
                  <a:cs typeface="Gill Sans MT" panose="020B0502020104020203" pitchFamily="34" charset="-18"/>
                </a:rPr>
                <a:t>  </a:t>
              </a:r>
              <a:r>
                <a:rPr lang="sk-SK" sz="2000" u="sng" spc="-20" dirty="0">
                  <a:effectLst/>
                  <a:uFill>
                    <a:solidFill>
                      <a:srgbClr val="B1B4B4"/>
                    </a:solidFill>
                  </a:uFill>
                  <a:latin typeface="Gill Sans MT" panose="020B0502020104020203" pitchFamily="34" charset="-18"/>
                  <a:ea typeface="Gill Sans MT" panose="020B0502020104020203" pitchFamily="34" charset="-18"/>
                  <a:cs typeface="Gill Sans MT" panose="020B0502020104020203" pitchFamily="34" charset="-18"/>
                </a:rPr>
                <a:t>2024</a:t>
              </a:r>
              <a:r>
                <a:rPr lang="sk-SK" sz="2000" u="sng" spc="400" dirty="0">
                  <a:effectLst/>
                  <a:uFill>
                    <a:solidFill>
                      <a:srgbClr val="B1B4B4"/>
                    </a:solidFill>
                  </a:uFill>
                  <a:latin typeface="Gill Sans MT" panose="020B0502020104020203" pitchFamily="34" charset="-18"/>
                  <a:ea typeface="Gill Sans MT" panose="020B0502020104020203" pitchFamily="34" charset="-18"/>
                  <a:cs typeface="Gill Sans MT" panose="020B0502020104020203" pitchFamily="34" charset="-18"/>
                </a:rPr>
                <a:t> </a:t>
              </a:r>
              <a:endParaRPr lang="sk-SK" sz="1100" dirty="0">
                <a:effectLst/>
                <a:latin typeface="Gill Sans MT" panose="020B0502020104020203" pitchFamily="34" charset="-18"/>
                <a:ea typeface="Gill Sans MT" panose="020B0502020104020203" pitchFamily="34" charset="-18"/>
                <a:cs typeface="Gill Sans MT" panose="020B0502020104020203" pitchFamily="34" charset="-18"/>
              </a:endParaRPr>
            </a:p>
            <a:p>
              <a:pPr marL="220980" marR="229235" algn="ctr">
                <a:lnSpc>
                  <a:spcPct val="102000"/>
                </a:lnSpc>
                <a:spcBef>
                  <a:spcPts val="750"/>
                </a:spcBef>
              </a:pPr>
              <a:r>
                <a:rPr lang="sk-SK" sz="1200" spc="-10" dirty="0">
                  <a:effectLst/>
                  <a:latin typeface="Gill Sans MT" panose="020B0502020104020203" pitchFamily="34" charset="-18"/>
                  <a:ea typeface="Gill Sans MT" panose="020B0502020104020203" pitchFamily="34" charset="-18"/>
                  <a:cs typeface="Gill Sans MT" panose="020B0502020104020203" pitchFamily="34" charset="-18"/>
                </a:rPr>
                <a:t>OSOBITNÝ POSTUP</a:t>
              </a:r>
              <a:endParaRPr lang="sk-SK" sz="1100" dirty="0">
                <a:effectLst/>
                <a:latin typeface="Gill Sans MT" panose="020B0502020104020203" pitchFamily="34" charset="-18"/>
                <a:ea typeface="Gill Sans MT" panose="020B0502020104020203" pitchFamily="34" charset="-18"/>
                <a:cs typeface="Gill Sans MT" panose="020B0502020104020203" pitchFamily="34" charset="-18"/>
              </a:endParaRPr>
            </a:p>
          </p:txBody>
        </p:sp>
      </p:grpSp>
      <p:sp>
        <p:nvSpPr>
          <p:cNvPr id="98" name="BlokTextu 97">
            <a:extLst>
              <a:ext uri="{FF2B5EF4-FFF2-40B4-BE49-F238E27FC236}">
                <a16:creationId xmlns:a16="http://schemas.microsoft.com/office/drawing/2014/main" id="{BA9E6B4F-C393-5622-8EC4-21B357DC897B}"/>
              </a:ext>
            </a:extLst>
          </p:cNvPr>
          <p:cNvSpPr txBox="1"/>
          <p:nvPr/>
        </p:nvSpPr>
        <p:spPr>
          <a:xfrm>
            <a:off x="8523916" y="2431739"/>
            <a:ext cx="2388499" cy="1239506"/>
          </a:xfrm>
          <a:prstGeom prst="rect">
            <a:avLst/>
          </a:prstGeom>
          <a:noFill/>
        </p:spPr>
        <p:txBody>
          <a:bodyPr wrap="square">
            <a:spAutoFit/>
          </a:bodyPr>
          <a:lstStyle/>
          <a:p>
            <a:pPr marR="438785" algn="ctr">
              <a:lnSpc>
                <a:spcPts val="1655"/>
              </a:lnSpc>
            </a:pPr>
            <a:r>
              <a:rPr lang="sk-SK" sz="1400" b="1" spc="-25" dirty="0">
                <a:effectLst/>
                <a:latin typeface="Gill Sans MT" panose="020B0502020104020203" pitchFamily="34" charset="-18"/>
                <a:ea typeface="Gill Sans MT" panose="020B0502020104020203" pitchFamily="34" charset="-18"/>
                <a:cs typeface="Gill Sans MT" panose="020B0502020104020203" pitchFamily="34" charset="-18"/>
              </a:rPr>
              <a:t>od</a:t>
            </a:r>
            <a:endParaRPr lang="sk-SK" sz="1050" b="1" dirty="0">
              <a:effectLst/>
              <a:latin typeface="Gill Sans MT" panose="020B0502020104020203" pitchFamily="34" charset="-18"/>
              <a:ea typeface="Gill Sans MT" panose="020B0502020104020203" pitchFamily="34" charset="-18"/>
              <a:cs typeface="Gill Sans MT" panose="020B0502020104020203" pitchFamily="34" charset="-18"/>
            </a:endParaRPr>
          </a:p>
          <a:p>
            <a:pPr marR="446405" algn="ctr">
              <a:lnSpc>
                <a:spcPts val="2235"/>
              </a:lnSpc>
            </a:pPr>
            <a:r>
              <a:rPr lang="sk-SK" b="1" u="sng" spc="30" dirty="0">
                <a:effectLst/>
                <a:uFill>
                  <a:solidFill>
                    <a:srgbClr val="000000"/>
                  </a:solidFill>
                </a:uFill>
                <a:latin typeface="Gill Sans MT" panose="020B0502020104020203" pitchFamily="34" charset="-18"/>
                <a:ea typeface="Gill Sans MT" panose="020B0502020104020203" pitchFamily="34" charset="-18"/>
                <a:cs typeface="Gill Sans MT" panose="020B0502020104020203" pitchFamily="34" charset="-18"/>
              </a:rPr>
              <a:t>  </a:t>
            </a:r>
            <a:r>
              <a:rPr lang="sk-SK" b="1" u="sng" spc="-20" dirty="0">
                <a:effectLst/>
                <a:uFill>
                  <a:solidFill>
                    <a:srgbClr val="000000"/>
                  </a:solidFill>
                </a:uFill>
                <a:latin typeface="Gill Sans MT" panose="020B0502020104020203" pitchFamily="34" charset="-18"/>
                <a:ea typeface="Gill Sans MT" panose="020B0502020104020203" pitchFamily="34" charset="-18"/>
                <a:cs typeface="Gill Sans MT" panose="020B0502020104020203" pitchFamily="34" charset="-18"/>
              </a:rPr>
              <a:t>2025</a:t>
            </a:r>
            <a:r>
              <a:rPr lang="sk-SK" b="1" u="sng" spc="400" dirty="0">
                <a:effectLst/>
                <a:uFill>
                  <a:solidFill>
                    <a:srgbClr val="000000"/>
                  </a:solidFill>
                </a:uFill>
                <a:latin typeface="Gill Sans MT" panose="020B0502020104020203" pitchFamily="34" charset="-18"/>
                <a:ea typeface="Gill Sans MT" panose="020B0502020104020203" pitchFamily="34" charset="-18"/>
                <a:cs typeface="Gill Sans MT" panose="020B0502020104020203" pitchFamily="34" charset="-18"/>
              </a:rPr>
              <a:t> </a:t>
            </a:r>
            <a:endParaRPr lang="sk-SK" b="1" u="sng" dirty="0">
              <a:effectLst/>
              <a:uFill>
                <a:solidFill>
                  <a:srgbClr val="000000"/>
                </a:solidFill>
              </a:uFill>
              <a:latin typeface="Gill Sans MT" panose="020B0502020104020203" pitchFamily="34" charset="-18"/>
              <a:ea typeface="Gill Sans MT" panose="020B0502020104020203" pitchFamily="34" charset="-18"/>
              <a:cs typeface="Gill Sans MT" panose="020B0502020104020203" pitchFamily="34" charset="-18"/>
            </a:endParaRPr>
          </a:p>
          <a:p>
            <a:pPr marL="445135" marR="893445" algn="ctr">
              <a:lnSpc>
                <a:spcPct val="102000"/>
              </a:lnSpc>
              <a:spcBef>
                <a:spcPts val="730"/>
              </a:spcBef>
            </a:pPr>
            <a:r>
              <a:rPr lang="sk-SK" sz="900" b="1" spc="-10" dirty="0">
                <a:effectLst/>
                <a:latin typeface="Gill Sans MT" panose="020B0502020104020203" pitchFamily="34" charset="-18"/>
                <a:ea typeface="Gill Sans MT" panose="020B0502020104020203" pitchFamily="34" charset="-18"/>
                <a:cs typeface="Gill Sans MT" panose="020B0502020104020203" pitchFamily="34" charset="-18"/>
              </a:rPr>
              <a:t>BEZ</a:t>
            </a:r>
            <a:r>
              <a:rPr lang="sk-SK" sz="900" b="1" spc="-105" dirty="0">
                <a:effectLst/>
                <a:latin typeface="Gill Sans MT" panose="020B0502020104020203" pitchFamily="34" charset="-18"/>
                <a:ea typeface="Gill Sans MT" panose="020B0502020104020203" pitchFamily="34" charset="-18"/>
                <a:cs typeface="Gill Sans MT" panose="020B0502020104020203" pitchFamily="34" charset="-18"/>
              </a:rPr>
              <a:t> </a:t>
            </a:r>
            <a:r>
              <a:rPr lang="sk-SK" sz="900" b="1" spc="-10" dirty="0">
                <a:effectLst/>
                <a:latin typeface="Gill Sans MT" panose="020B0502020104020203" pitchFamily="34" charset="-18"/>
                <a:ea typeface="Gill Sans MT" panose="020B0502020104020203" pitchFamily="34" charset="-18"/>
                <a:cs typeface="Gill Sans MT" panose="020B0502020104020203" pitchFamily="34" charset="-18"/>
              </a:rPr>
              <a:t>MOŽNOSTI DODATOČNEJ LEGALIZÁCIE</a:t>
            </a:r>
            <a:endParaRPr lang="sk-SK" sz="1050" b="1" dirty="0">
              <a:effectLst/>
              <a:latin typeface="Gill Sans MT" panose="020B0502020104020203" pitchFamily="34" charset="-18"/>
              <a:ea typeface="Gill Sans MT" panose="020B0502020104020203" pitchFamily="34" charset="-18"/>
              <a:cs typeface="Gill Sans MT" panose="020B0502020104020203" pitchFamily="34" charset="-18"/>
            </a:endParaRPr>
          </a:p>
        </p:txBody>
      </p:sp>
      <p:sp>
        <p:nvSpPr>
          <p:cNvPr id="102" name="Ovál 101">
            <a:extLst>
              <a:ext uri="{FF2B5EF4-FFF2-40B4-BE49-F238E27FC236}">
                <a16:creationId xmlns:a16="http://schemas.microsoft.com/office/drawing/2014/main" id="{383873F4-6063-08A3-14E3-0F8783115FC1}"/>
              </a:ext>
            </a:extLst>
          </p:cNvPr>
          <p:cNvSpPr/>
          <p:nvPr/>
        </p:nvSpPr>
        <p:spPr>
          <a:xfrm>
            <a:off x="8671355" y="2316014"/>
            <a:ext cx="1760855" cy="1641604"/>
          </a:xfrm>
          <a:prstGeom prst="ellipse">
            <a:avLst/>
          </a:prstGeom>
          <a:noFill/>
          <a:ln>
            <a:solidFill>
              <a:srgbClr val="FF0000"/>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3" name="Obdĺžnik 102">
            <a:extLst>
              <a:ext uri="{FF2B5EF4-FFF2-40B4-BE49-F238E27FC236}">
                <a16:creationId xmlns:a16="http://schemas.microsoft.com/office/drawing/2014/main" id="{945DD93A-0AC2-8ECE-7A00-AD34071E4945}"/>
              </a:ext>
            </a:extLst>
          </p:cNvPr>
          <p:cNvSpPr/>
          <p:nvPr/>
        </p:nvSpPr>
        <p:spPr>
          <a:xfrm>
            <a:off x="1162194" y="4490275"/>
            <a:ext cx="2285999" cy="603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73710">
              <a:spcBef>
                <a:spcPts val="500"/>
              </a:spcBef>
            </a:pPr>
            <a:r>
              <a:rPr lang="sk-SK" sz="1100" b="1" spc="-1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stavby</a:t>
            </a:r>
            <a:r>
              <a:rPr lang="sk-SK" sz="1100" b="1" spc="-25"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100" b="1" spc="-1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postavené</a:t>
            </a:r>
            <a:endParaRPr lang="sk-SK" sz="1100" dirty="0">
              <a:effectLst/>
              <a:latin typeface="Gill Sans MT" panose="020B0502020104020203" pitchFamily="34" charset="-18"/>
              <a:ea typeface="Gill Sans MT" panose="020B0502020104020203" pitchFamily="34" charset="-18"/>
              <a:cs typeface="Gill Sans MT" panose="020B0502020104020203" pitchFamily="34" charset="-18"/>
            </a:endParaRPr>
          </a:p>
          <a:p>
            <a:pPr marL="473710">
              <a:spcBef>
                <a:spcPts val="135"/>
              </a:spcBef>
            </a:pPr>
            <a:r>
              <a:rPr lang="sk-SK" sz="1100" b="1" spc="-2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pred </a:t>
            </a:r>
            <a:r>
              <a:rPr lang="sk-SK" sz="11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1.</a:t>
            </a:r>
            <a:r>
              <a:rPr lang="sk-SK" sz="1100" b="1" spc="-5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1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10.</a:t>
            </a:r>
            <a:r>
              <a:rPr lang="sk-SK" sz="1100" b="1" spc="-5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100" b="1" spc="-2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1976</a:t>
            </a:r>
            <a:endParaRPr lang="sk-SK" sz="1100" dirty="0">
              <a:effectLst/>
              <a:latin typeface="Gill Sans MT" panose="020B0502020104020203" pitchFamily="34" charset="-18"/>
              <a:ea typeface="Gill Sans MT" panose="020B0502020104020203" pitchFamily="34" charset="-18"/>
              <a:cs typeface="Gill Sans MT" panose="020B0502020104020203" pitchFamily="34" charset="-18"/>
            </a:endParaRPr>
          </a:p>
        </p:txBody>
      </p:sp>
      <p:sp>
        <p:nvSpPr>
          <p:cNvPr id="104" name="Obdĺžnik 103">
            <a:extLst>
              <a:ext uri="{FF2B5EF4-FFF2-40B4-BE49-F238E27FC236}">
                <a16:creationId xmlns:a16="http://schemas.microsoft.com/office/drawing/2014/main" id="{52332542-71CA-F445-E9EB-359F25B2A4E7}"/>
              </a:ext>
            </a:extLst>
          </p:cNvPr>
          <p:cNvSpPr/>
          <p:nvPr/>
        </p:nvSpPr>
        <p:spPr>
          <a:xfrm>
            <a:off x="4114800" y="4495207"/>
            <a:ext cx="2113472" cy="64496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73710">
              <a:spcBef>
                <a:spcPts val="500"/>
              </a:spcBef>
            </a:pPr>
            <a:r>
              <a:rPr lang="sk-SK" sz="1100" b="1" spc="-10" dirty="0">
                <a:solidFill>
                  <a:srgbClr val="231F20"/>
                </a:solidFill>
                <a:latin typeface="Gill Sans MT" panose="020B0502020104020203" pitchFamily="34" charset="-18"/>
              </a:rPr>
              <a:t>stavby postavené</a:t>
            </a:r>
          </a:p>
          <a:p>
            <a:pPr marL="473710" marR="635">
              <a:spcBef>
                <a:spcPts val="135"/>
              </a:spcBef>
            </a:pPr>
            <a:r>
              <a:rPr lang="sk-SK" sz="1100" b="1" spc="-10" dirty="0">
                <a:solidFill>
                  <a:srgbClr val="231F20"/>
                </a:solidFill>
                <a:latin typeface="Gill Sans MT" panose="020B0502020104020203" pitchFamily="34" charset="-18"/>
              </a:rPr>
              <a:t>a užívané od 1. 10. 1976 do 31. 12. 1989</a:t>
            </a:r>
          </a:p>
        </p:txBody>
      </p:sp>
      <p:sp>
        <p:nvSpPr>
          <p:cNvPr id="105" name="Obdĺžnik 104">
            <a:extLst>
              <a:ext uri="{FF2B5EF4-FFF2-40B4-BE49-F238E27FC236}">
                <a16:creationId xmlns:a16="http://schemas.microsoft.com/office/drawing/2014/main" id="{D30B3783-06A8-4050-F4ED-7968E729E9D4}"/>
              </a:ext>
            </a:extLst>
          </p:cNvPr>
          <p:cNvSpPr/>
          <p:nvPr/>
        </p:nvSpPr>
        <p:spPr>
          <a:xfrm>
            <a:off x="6517345" y="4495207"/>
            <a:ext cx="2154010" cy="603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74345" marR="635">
              <a:spcBef>
                <a:spcPts val="500"/>
              </a:spcBef>
            </a:pPr>
            <a:r>
              <a:rPr lang="sk-SK" sz="1100" b="1" spc="-1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stavby</a:t>
            </a:r>
            <a:r>
              <a:rPr lang="sk-SK" sz="1100" b="1" spc="-25"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100" b="1" spc="-1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postavené </a:t>
            </a:r>
            <a:r>
              <a:rPr lang="sk-SK" sz="11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od </a:t>
            </a:r>
          </a:p>
          <a:p>
            <a:pPr marL="474345" marR="635">
              <a:spcBef>
                <a:spcPts val="500"/>
              </a:spcBef>
            </a:pPr>
            <a:r>
              <a:rPr lang="sk-SK" sz="11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1.</a:t>
            </a:r>
            <a:r>
              <a:rPr lang="sk-SK" sz="1100" b="1" spc="-25"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1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1.</a:t>
            </a:r>
            <a:r>
              <a:rPr lang="sk-SK" sz="1100" b="1" spc="-25"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100" b="1" spc="-2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1990 </a:t>
            </a:r>
            <a:r>
              <a:rPr lang="sk-SK" sz="11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do</a:t>
            </a:r>
            <a:r>
              <a:rPr lang="sk-SK" sz="1100" b="1" spc="-2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1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31.</a:t>
            </a:r>
            <a:r>
              <a:rPr lang="sk-SK" sz="1100" b="1" spc="-2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1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3.</a:t>
            </a:r>
            <a:r>
              <a:rPr lang="sk-SK" sz="1100" b="1" spc="-2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2024</a:t>
            </a:r>
            <a:endParaRPr lang="sk-SK" sz="1100" dirty="0">
              <a:effectLst/>
              <a:latin typeface="Gill Sans MT" panose="020B0502020104020203" pitchFamily="34" charset="-18"/>
              <a:ea typeface="Gill Sans MT" panose="020B0502020104020203" pitchFamily="34" charset="-18"/>
              <a:cs typeface="Gill Sans MT" panose="020B0502020104020203" pitchFamily="34" charset="-18"/>
            </a:endParaRPr>
          </a:p>
        </p:txBody>
      </p:sp>
      <p:sp>
        <p:nvSpPr>
          <p:cNvPr id="106" name="Šípka: doľava, doprava a nahor 105">
            <a:extLst>
              <a:ext uri="{FF2B5EF4-FFF2-40B4-BE49-F238E27FC236}">
                <a16:creationId xmlns:a16="http://schemas.microsoft.com/office/drawing/2014/main" id="{AC9337F9-F21C-B3B9-802A-484FAD94A1AC}"/>
              </a:ext>
            </a:extLst>
          </p:cNvPr>
          <p:cNvSpPr/>
          <p:nvPr/>
        </p:nvSpPr>
        <p:spPr>
          <a:xfrm>
            <a:off x="9644332" y="3957618"/>
            <a:ext cx="60385" cy="519101"/>
          </a:xfrm>
          <a:prstGeom prst="leftRigh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7" name="Obdĺžnik 106">
            <a:extLst>
              <a:ext uri="{FF2B5EF4-FFF2-40B4-BE49-F238E27FC236}">
                <a16:creationId xmlns:a16="http://schemas.microsoft.com/office/drawing/2014/main" id="{E341F7C0-2017-6977-AFE0-0F6701A14108}"/>
              </a:ext>
            </a:extLst>
          </p:cNvPr>
          <p:cNvSpPr/>
          <p:nvPr/>
        </p:nvSpPr>
        <p:spPr>
          <a:xfrm>
            <a:off x="8945592" y="4495207"/>
            <a:ext cx="2328114" cy="6030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47650" marR="36195" algn="ctr">
              <a:spcBef>
                <a:spcPts val="500"/>
              </a:spcBef>
            </a:pPr>
            <a:r>
              <a:rPr lang="sk-SK" sz="10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od</a:t>
            </a:r>
            <a:r>
              <a:rPr lang="sk-SK" sz="1000" b="1" spc="-35"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0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1.</a:t>
            </a:r>
            <a:r>
              <a:rPr lang="sk-SK" sz="1000" b="1" spc="-3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0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4.</a:t>
            </a:r>
            <a:r>
              <a:rPr lang="sk-SK" sz="1000" b="1" spc="-35"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0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2025</a:t>
            </a:r>
            <a:r>
              <a:rPr lang="sk-SK" sz="1000" b="1" spc="-3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000" b="1" spc="-1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dodatočná </a:t>
            </a:r>
            <a:r>
              <a:rPr lang="sk-SK" sz="10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legalizácia stavieb postavených</a:t>
            </a:r>
            <a:endParaRPr lang="sk-SK" sz="1000" dirty="0">
              <a:effectLst/>
              <a:latin typeface="Gill Sans MT" panose="020B0502020104020203" pitchFamily="34" charset="-18"/>
              <a:ea typeface="Gill Sans MT" panose="020B0502020104020203" pitchFamily="34" charset="-18"/>
              <a:cs typeface="Gill Sans MT" panose="020B0502020104020203" pitchFamily="34" charset="-18"/>
            </a:endParaRPr>
          </a:p>
          <a:p>
            <a:pPr marL="247650" marR="36195" algn="ctr">
              <a:lnSpc>
                <a:spcPts val="1040"/>
              </a:lnSpc>
            </a:pPr>
            <a:r>
              <a:rPr lang="sk-SK" sz="10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po</a:t>
            </a:r>
            <a:r>
              <a:rPr lang="sk-SK" sz="1000" b="1" spc="1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a:t>
            </a:r>
            <a:r>
              <a:rPr lang="sk-SK" sz="1000" b="1"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1.4.2025</a:t>
            </a:r>
            <a:r>
              <a:rPr lang="sk-SK" sz="1000" b="1" spc="10" dirty="0">
                <a:solidFill>
                  <a:srgbClr val="231F20"/>
                </a:solidFill>
                <a:effectLst/>
                <a:latin typeface="Gill Sans MT" panose="020B0502020104020203" pitchFamily="34" charset="-18"/>
                <a:ea typeface="Gill Sans MT" panose="020B0502020104020203" pitchFamily="34" charset="-18"/>
                <a:cs typeface="Gill Sans MT" panose="020B0502020104020203" pitchFamily="34" charset="-18"/>
              </a:rPr>
              <a:t> nebude možná</a:t>
            </a:r>
            <a:endParaRPr lang="sk-SK" sz="1000" dirty="0">
              <a:effectLst/>
              <a:latin typeface="Gill Sans MT" panose="020B0502020104020203" pitchFamily="34" charset="-18"/>
              <a:ea typeface="Gill Sans MT" panose="020B0502020104020203" pitchFamily="34" charset="-18"/>
              <a:cs typeface="Gill Sans MT" panose="020B0502020104020203" pitchFamily="34" charset="-18"/>
            </a:endParaRPr>
          </a:p>
        </p:txBody>
      </p:sp>
    </p:spTree>
    <p:extLst>
      <p:ext uri="{BB962C8B-B14F-4D97-AF65-F5344CB8AC3E}">
        <p14:creationId xmlns:p14="http://schemas.microsoft.com/office/powerpoint/2010/main" val="232028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3D6660-6FEA-051C-6E2A-7B77920D97BC}"/>
              </a:ext>
            </a:extLst>
          </p:cNvPr>
          <p:cNvSpPr>
            <a:spLocks noGrp="1"/>
          </p:cNvSpPr>
          <p:nvPr>
            <p:ph type="title"/>
          </p:nvPr>
        </p:nvSpPr>
        <p:spPr>
          <a:xfrm>
            <a:off x="1006839" y="232340"/>
            <a:ext cx="10178322" cy="1178559"/>
          </a:xfrm>
        </p:spPr>
        <p:txBody>
          <a:bodyPr>
            <a:normAutofit fontScale="90000"/>
          </a:bodyPr>
          <a:lstStyle/>
          <a:p>
            <a:r>
              <a:rPr lang="sk-SK" sz="4800" dirty="0"/>
              <a:t>4. Aplikácia § 140d zákona č. 50/1976 Zb.</a:t>
            </a:r>
            <a:endParaRPr lang="en-GB" sz="4800" dirty="0"/>
          </a:p>
        </p:txBody>
      </p:sp>
      <p:sp>
        <p:nvSpPr>
          <p:cNvPr id="3" name="Zástupný objekt pre obsah 2">
            <a:extLst>
              <a:ext uri="{FF2B5EF4-FFF2-40B4-BE49-F238E27FC236}">
                <a16:creationId xmlns:a16="http://schemas.microsoft.com/office/drawing/2014/main" id="{78A16BEE-9515-C9A6-AAE8-9DF7BA2DA2BA}"/>
              </a:ext>
            </a:extLst>
          </p:cNvPr>
          <p:cNvSpPr>
            <a:spLocks noGrp="1"/>
          </p:cNvSpPr>
          <p:nvPr>
            <p:ph idx="1"/>
          </p:nvPr>
        </p:nvSpPr>
        <p:spPr>
          <a:xfrm>
            <a:off x="1006839" y="1672714"/>
            <a:ext cx="10423161" cy="4822165"/>
          </a:xfrm>
        </p:spPr>
        <p:txBody>
          <a:bodyPr>
            <a:normAutofit fontScale="25000" lnSpcReduction="20000"/>
          </a:bodyPr>
          <a:lstStyle/>
          <a:p>
            <a:r>
              <a:rPr lang="sk-SK" sz="6400" dirty="0">
                <a:solidFill>
                  <a:schemeClr val="tx1"/>
                </a:solidFill>
              </a:rPr>
              <a:t>Stavebný úrad na žiadosť vlastníka stavby preskúma spôsobilosť stavby na užívanie, ak ide o stavbu zhotovenú a užívanú bez povolenia stavebného úradu alebo v rozpore s ním od 1. januára 1990 do 31. marca 2024 a vlastník stavby preukáže, že </a:t>
            </a:r>
          </a:p>
          <a:p>
            <a:pPr marL="457200" indent="-457200">
              <a:buAutoNum type="alphaLcParenR"/>
            </a:pPr>
            <a:r>
              <a:rPr lang="sk-SK" sz="6400" dirty="0">
                <a:solidFill>
                  <a:schemeClr val="tx1"/>
                </a:solidFill>
              </a:rPr>
              <a:t>stavba svojím stavebnotechnickým stavom a vybavením </a:t>
            </a:r>
            <a:r>
              <a:rPr lang="sk-SK" sz="6400" b="1" dirty="0">
                <a:solidFill>
                  <a:schemeClr val="tx1"/>
                </a:solidFill>
              </a:rPr>
              <a:t>zodpovedá základným požiadavkám na stavby a účelu</a:t>
            </a:r>
            <a:r>
              <a:rPr lang="sk-SK" sz="6400" dirty="0">
                <a:solidFill>
                  <a:schemeClr val="tx1"/>
                </a:solidFill>
              </a:rPr>
              <a:t>, na ktorý ju vlastník nepretržite bez nedostatkov užíva, a stavebný úrad v konaní zistí, že stavba neohrozuje život,</a:t>
            </a:r>
          </a:p>
          <a:p>
            <a:pPr marL="457200" indent="-457200">
              <a:buAutoNum type="alphaLcParenR"/>
            </a:pPr>
            <a:r>
              <a:rPr lang="sk-SK" sz="6400" dirty="0">
                <a:solidFill>
                  <a:schemeClr val="tx1"/>
                </a:solidFill>
              </a:rPr>
              <a:t>je </a:t>
            </a:r>
            <a:r>
              <a:rPr lang="sk-SK" sz="6400" b="1" dirty="0">
                <a:solidFill>
                  <a:schemeClr val="tx1"/>
                </a:solidFill>
              </a:rPr>
              <a:t>vlastníkom pozemku alebo má iné právo k pozemku </a:t>
            </a:r>
            <a:r>
              <a:rPr lang="sk-SK" sz="6400" dirty="0">
                <a:solidFill>
                  <a:schemeClr val="tx1"/>
                </a:solidFill>
              </a:rPr>
              <a:t>a došlo k usporiadaniu pozemku podľa osobitných predpisov,</a:t>
            </a:r>
          </a:p>
          <a:p>
            <a:pPr marL="457200" indent="-457200">
              <a:buAutoNum type="alphaLcParenR"/>
            </a:pPr>
            <a:r>
              <a:rPr lang="sk-SK" sz="6400" b="1" dirty="0">
                <a:solidFill>
                  <a:schemeClr val="tx1"/>
                </a:solidFill>
              </a:rPr>
              <a:t>stavba nebola postavená v rozpore so záväznými regulatívmi funkčného využívania územia podľa záväznej časti územnoplánovacej dokumentácie</a:t>
            </a:r>
            <a:r>
              <a:rPr lang="sk-SK" sz="6400" dirty="0">
                <a:solidFill>
                  <a:schemeClr val="tx1"/>
                </a:solidFill>
              </a:rPr>
              <a:t> alebo záujmami chránenými podľa osobitných zákonov 15i) účinných v čase zhotovenia alebo v čase preskúmania podľa toho, ktorá skutočnosť je pre vlastníka priaznivejšia,</a:t>
            </a:r>
          </a:p>
          <a:p>
            <a:pPr marL="457200" indent="-457200">
              <a:buAutoNum type="alphaLcParenR"/>
            </a:pPr>
            <a:r>
              <a:rPr lang="sk-SK" sz="6400" dirty="0">
                <a:solidFill>
                  <a:schemeClr val="tx1"/>
                </a:solidFill>
              </a:rPr>
              <a:t>stavba sa </a:t>
            </a:r>
            <a:r>
              <a:rPr lang="sk-SK" sz="6400" b="1" dirty="0">
                <a:solidFill>
                  <a:schemeClr val="tx1"/>
                </a:solidFill>
              </a:rPr>
              <a:t>nenachádza pod elektrickým vedením alebo v jeho ochrannom pásme</a:t>
            </a:r>
            <a:r>
              <a:rPr lang="sk-SK" sz="6400" dirty="0">
                <a:solidFill>
                  <a:schemeClr val="tx1"/>
                </a:solidFill>
              </a:rPr>
              <a:t>, alebo v inundačnom území, alebo v ochrannom pásme, alebo bezpečnostnom pásme plynárenského zariadenia, alebo že prevádzkovateľ dopravnej infraštruktúry alebo technickej infraštruktúry, v ktorej ochrannom pásme alebo bezpečnostnom pásme sa stavba nachádza, s jej umiestnením v ochrannom pásme alebo bezpečnostnom pásme súhlasí,</a:t>
            </a:r>
          </a:p>
          <a:p>
            <a:pPr marL="457200" indent="-457200">
              <a:buAutoNum type="alphaLcParenR"/>
            </a:pPr>
            <a:r>
              <a:rPr lang="sk-SK" sz="6400" dirty="0">
                <a:solidFill>
                  <a:schemeClr val="tx1"/>
                </a:solidFill>
              </a:rPr>
              <a:t>ku stavbe je </a:t>
            </a:r>
            <a:r>
              <a:rPr lang="sk-SK" sz="6400" b="1" dirty="0">
                <a:solidFill>
                  <a:schemeClr val="tx1"/>
                </a:solidFill>
              </a:rPr>
              <a:t>vypracovaná dokumentácia skutkového stavu existujúcej stavby na účely kolaudácie</a:t>
            </a:r>
            <a:r>
              <a:rPr lang="sk-SK" sz="6400" dirty="0">
                <a:solidFill>
                  <a:schemeClr val="tx1"/>
                </a:solidFill>
              </a:rPr>
              <a:t>, ak si vypracovanie takejto dokumentácie stavebný úrad vyžiada.</a:t>
            </a:r>
          </a:p>
          <a:p>
            <a:r>
              <a:rPr lang="sk-SK" sz="6400" dirty="0">
                <a:solidFill>
                  <a:schemeClr val="tx1"/>
                </a:solidFill>
              </a:rPr>
              <a:t>Vlastník stavby môže podať žiadosť o preskúmanie spôsobilosti stavby na užívanie do 31. marca 2029. </a:t>
            </a:r>
          </a:p>
          <a:p>
            <a:r>
              <a:rPr lang="sk-SK" sz="6400" dirty="0">
                <a:solidFill>
                  <a:schemeClr val="tx1"/>
                </a:solidFill>
              </a:rPr>
              <a:t>Žiadosť o preskúmanie nie je možné podať, ak sa začalo konanie o odstránení stavby podľa § 88a.</a:t>
            </a:r>
          </a:p>
          <a:p>
            <a:pPr marL="0" indent="0">
              <a:buNone/>
            </a:pPr>
            <a:endParaRPr lang="en-GB" dirty="0"/>
          </a:p>
        </p:txBody>
      </p:sp>
      <p:pic>
        <p:nvPicPr>
          <p:cNvPr id="4" name="Obrázok 3">
            <a:extLst>
              <a:ext uri="{FF2B5EF4-FFF2-40B4-BE49-F238E27FC236}">
                <a16:creationId xmlns:a16="http://schemas.microsoft.com/office/drawing/2014/main" id="{2E7BC2CA-3B7B-0E93-8568-89B7B7FC1CBF}"/>
              </a:ext>
            </a:extLst>
          </p:cNvPr>
          <p:cNvPicPr>
            <a:picLocks noChangeAspect="1"/>
          </p:cNvPicPr>
          <p:nvPr/>
        </p:nvPicPr>
        <p:blipFill>
          <a:blip r:embed="rId2"/>
          <a:stretch>
            <a:fillRect/>
          </a:stretch>
        </p:blipFill>
        <p:spPr>
          <a:xfrm>
            <a:off x="10860361" y="5854407"/>
            <a:ext cx="1005927" cy="902286"/>
          </a:xfrm>
          <a:prstGeom prst="rect">
            <a:avLst/>
          </a:prstGeom>
        </p:spPr>
      </p:pic>
    </p:spTree>
    <p:extLst>
      <p:ext uri="{BB962C8B-B14F-4D97-AF65-F5344CB8AC3E}">
        <p14:creationId xmlns:p14="http://schemas.microsoft.com/office/powerpoint/2010/main" val="1009825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0F327D-B2C0-193A-7C0D-B915865E4C2C}"/>
              </a:ext>
            </a:extLst>
          </p:cNvPr>
          <p:cNvSpPr>
            <a:spLocks noGrp="1"/>
          </p:cNvSpPr>
          <p:nvPr>
            <p:ph type="title"/>
          </p:nvPr>
        </p:nvSpPr>
        <p:spPr>
          <a:xfrm>
            <a:off x="992037" y="181155"/>
            <a:ext cx="10437963" cy="974786"/>
          </a:xfrm>
        </p:spPr>
        <p:txBody>
          <a:bodyPr>
            <a:normAutofit/>
          </a:bodyPr>
          <a:lstStyle/>
          <a:p>
            <a:r>
              <a:rPr lang="sk-SK" sz="4800" dirty="0"/>
              <a:t>Pokračovanie:</a:t>
            </a:r>
            <a:endParaRPr lang="en-GB" sz="4800" dirty="0"/>
          </a:p>
        </p:txBody>
      </p:sp>
      <p:sp>
        <p:nvSpPr>
          <p:cNvPr id="3" name="Zástupný objekt pre obsah 2">
            <a:extLst>
              <a:ext uri="{FF2B5EF4-FFF2-40B4-BE49-F238E27FC236}">
                <a16:creationId xmlns:a16="http://schemas.microsoft.com/office/drawing/2014/main" id="{B70C1D95-DD7D-DB7B-5AED-18A5BFD8CA2D}"/>
              </a:ext>
            </a:extLst>
          </p:cNvPr>
          <p:cNvSpPr>
            <a:spLocks noGrp="1"/>
          </p:cNvSpPr>
          <p:nvPr>
            <p:ph idx="1"/>
          </p:nvPr>
        </p:nvSpPr>
        <p:spPr>
          <a:xfrm>
            <a:off x="992037" y="1155941"/>
            <a:ext cx="10437963" cy="5319674"/>
          </a:xfrm>
        </p:spPr>
        <p:txBody>
          <a:bodyPr>
            <a:normAutofit fontScale="92500" lnSpcReduction="20000"/>
          </a:bodyPr>
          <a:lstStyle/>
          <a:p>
            <a:r>
              <a:rPr lang="sk-SK" sz="1900" b="1" u="sng" dirty="0">
                <a:solidFill>
                  <a:schemeClr val="tx1"/>
                </a:solidFill>
              </a:rPr>
              <a:t>Prílohou žiadosti je:</a:t>
            </a:r>
            <a:endParaRPr lang="sk-SK" sz="1900" b="1" dirty="0">
              <a:solidFill>
                <a:schemeClr val="tx1"/>
              </a:solidFill>
            </a:endParaRPr>
          </a:p>
          <a:p>
            <a:pPr marL="457200" indent="-457200">
              <a:buAutoNum type="alphaLcParenR"/>
            </a:pPr>
            <a:r>
              <a:rPr lang="sk-SK" sz="1900" dirty="0">
                <a:solidFill>
                  <a:schemeClr val="tx1"/>
                </a:solidFill>
              </a:rPr>
              <a:t>dokumentácia potvrdzujúca skutočnosti v § 140d ods. 1 a 2</a:t>
            </a:r>
          </a:p>
          <a:p>
            <a:pPr marL="457200" indent="-457200">
              <a:buAutoNum type="alphaLcParenR"/>
            </a:pPr>
            <a:r>
              <a:rPr lang="sk-SK" sz="1900" dirty="0">
                <a:solidFill>
                  <a:schemeClr val="tx1"/>
                </a:solidFill>
              </a:rPr>
              <a:t>záväzných stanovísk dotknutých orgánov. </a:t>
            </a:r>
          </a:p>
          <a:p>
            <a:r>
              <a:rPr lang="sk-SK" sz="1900" dirty="0">
                <a:solidFill>
                  <a:schemeClr val="tx1"/>
                </a:solidFill>
              </a:rPr>
              <a:t>Stavebný úrad môže určiť, že pre posúdenie spôsobilosti stavby na užívanie postačuje dokumentácia stavby v rozsahu § 104 ods. 2 zákona č. 50/1976 Zb..</a:t>
            </a:r>
          </a:p>
          <a:p>
            <a:r>
              <a:rPr lang="sk-SK" sz="1900" dirty="0">
                <a:solidFill>
                  <a:schemeClr val="tx1"/>
                </a:solidFill>
              </a:rPr>
              <a:t>Ak vlastník stavby preukáže splnenie podmienok, stavebný úrad vydá rozhodnutie, ktorým potvrdí spôsobilosť stavby na užívanie. </a:t>
            </a:r>
          </a:p>
          <a:p>
            <a:r>
              <a:rPr lang="sk-SK" sz="1900" dirty="0">
                <a:solidFill>
                  <a:schemeClr val="tx1"/>
                </a:solidFill>
              </a:rPr>
              <a:t>Na konanie o preskúmaní spôsobilosti stavby na užívanie sa </a:t>
            </a:r>
            <a:r>
              <a:rPr lang="sk-SK" sz="1900" b="1" dirty="0">
                <a:solidFill>
                  <a:schemeClr val="tx1"/>
                </a:solidFill>
              </a:rPr>
              <a:t>primerane vzťahujú ustanovenia o kolaudácii stavieb.</a:t>
            </a:r>
          </a:p>
          <a:p>
            <a:r>
              <a:rPr lang="sk-SK" sz="1900" dirty="0">
                <a:solidFill>
                  <a:schemeClr val="tx1"/>
                </a:solidFill>
              </a:rPr>
              <a:t>Rozhodnutie o spôsobilosti stavby na užívanie </a:t>
            </a:r>
            <a:r>
              <a:rPr lang="sk-SK" sz="1900" b="1" dirty="0">
                <a:solidFill>
                  <a:schemeClr val="tx1"/>
                </a:solidFill>
              </a:rPr>
              <a:t>má účinky kolaudačného rozhodnutia</a:t>
            </a:r>
            <a:r>
              <a:rPr lang="sk-SK" sz="1900" dirty="0">
                <a:solidFill>
                  <a:schemeClr val="tx1"/>
                </a:solidFill>
              </a:rPr>
              <a:t>.</a:t>
            </a:r>
          </a:p>
          <a:p>
            <a:r>
              <a:rPr lang="sk-SK" sz="1900" dirty="0">
                <a:solidFill>
                  <a:schemeClr val="tx1"/>
                </a:solidFill>
              </a:rPr>
              <a:t>Ak vlastník stavby nepreukáže splnenie podmienok na vydanie rozhodnutia, ktorým potvrdí spôsobilosť stavby na užívanie, alebo stavebník v určenej lehote nevykoná nevyhnutné úpravy alebo zabezpečovacie práce, stavebný úrad </a:t>
            </a:r>
            <a:r>
              <a:rPr lang="sk-SK" sz="1900" b="1" dirty="0">
                <a:solidFill>
                  <a:schemeClr val="tx1"/>
                </a:solidFill>
              </a:rPr>
              <a:t>nariadi odstránenie stavby </a:t>
            </a:r>
            <a:r>
              <a:rPr lang="sk-SK" sz="1900" dirty="0">
                <a:solidFill>
                  <a:schemeClr val="tx1"/>
                </a:solidFill>
              </a:rPr>
              <a:t>podľa § 88 zákona č. 50/1976 Zb. </a:t>
            </a:r>
          </a:p>
          <a:p>
            <a:r>
              <a:rPr lang="sk-SK" sz="1900" dirty="0">
                <a:solidFill>
                  <a:schemeClr val="tx1"/>
                </a:solidFill>
              </a:rPr>
              <a:t>Konanie o spôsobilosti stavby na užívanie vykonáva stavebný úrad, ktorý by bol príslušný vydať pre stavbu kolaudačné rozhodnutie, a ak ide o stavbu, pre ktorú sa nevyžaduje kolaudácia, orgán, ktorý by bol príslušný na povolenie stavby.</a:t>
            </a:r>
          </a:p>
          <a:p>
            <a:pPr>
              <a:buFont typeface="Wingdings" panose="05000000000000000000" pitchFamily="2" charset="2"/>
              <a:buChar char="v"/>
            </a:pPr>
            <a:r>
              <a:rPr lang="sk-SK" sz="1900" b="1" i="1" dirty="0">
                <a:solidFill>
                  <a:schemeClr val="tx1"/>
                </a:solidFill>
              </a:rPr>
              <a:t>Nevzťahuje sa nevzťahujú na reklamné stavby</a:t>
            </a:r>
            <a:r>
              <a:rPr lang="sk-SK" sz="1900" dirty="0">
                <a:solidFill>
                  <a:schemeClr val="tx1"/>
                </a:solidFill>
              </a:rPr>
              <a:t>.</a:t>
            </a:r>
          </a:p>
          <a:p>
            <a:endParaRPr lang="en-GB" sz="1600" dirty="0"/>
          </a:p>
        </p:txBody>
      </p:sp>
      <p:pic>
        <p:nvPicPr>
          <p:cNvPr id="4" name="Obrázok 3">
            <a:extLst>
              <a:ext uri="{FF2B5EF4-FFF2-40B4-BE49-F238E27FC236}">
                <a16:creationId xmlns:a16="http://schemas.microsoft.com/office/drawing/2014/main" id="{B8F2E7E2-7C36-6842-5F98-697D76784CDE}"/>
              </a:ext>
            </a:extLst>
          </p:cNvPr>
          <p:cNvPicPr>
            <a:picLocks noChangeAspect="1"/>
          </p:cNvPicPr>
          <p:nvPr/>
        </p:nvPicPr>
        <p:blipFill>
          <a:blip r:embed="rId2"/>
          <a:stretch>
            <a:fillRect/>
          </a:stretch>
        </p:blipFill>
        <p:spPr>
          <a:xfrm>
            <a:off x="10803211" y="5854407"/>
            <a:ext cx="1005927" cy="902286"/>
          </a:xfrm>
          <a:prstGeom prst="rect">
            <a:avLst/>
          </a:prstGeom>
        </p:spPr>
      </p:pic>
    </p:spTree>
    <p:extLst>
      <p:ext uri="{BB962C8B-B14F-4D97-AF65-F5344CB8AC3E}">
        <p14:creationId xmlns:p14="http://schemas.microsoft.com/office/powerpoint/2010/main" val="2178997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2B6EA5-E9F1-DF75-B0B3-66B28C96971C}"/>
              </a:ext>
            </a:extLst>
          </p:cNvPr>
          <p:cNvSpPr>
            <a:spLocks noGrp="1"/>
          </p:cNvSpPr>
          <p:nvPr>
            <p:ph type="title"/>
          </p:nvPr>
        </p:nvSpPr>
        <p:spPr/>
        <p:txBody>
          <a:bodyPr/>
          <a:lstStyle/>
          <a:p>
            <a:r>
              <a:rPr lang="sk-SK" dirty="0"/>
              <a:t>Činnosti vo výstavbe</a:t>
            </a:r>
            <a:endParaRPr lang="en-GB" dirty="0"/>
          </a:p>
        </p:txBody>
      </p:sp>
      <p:sp>
        <p:nvSpPr>
          <p:cNvPr id="3" name="Zástupný objekt pre obsah 2">
            <a:extLst>
              <a:ext uri="{FF2B5EF4-FFF2-40B4-BE49-F238E27FC236}">
                <a16:creationId xmlns:a16="http://schemas.microsoft.com/office/drawing/2014/main" id="{40ED769D-29F4-B859-6EC3-EC054CD52525}"/>
              </a:ext>
            </a:extLst>
          </p:cNvPr>
          <p:cNvSpPr>
            <a:spLocks noGrp="1"/>
          </p:cNvSpPr>
          <p:nvPr>
            <p:ph idx="1"/>
          </p:nvPr>
        </p:nvSpPr>
        <p:spPr>
          <a:xfrm>
            <a:off x="1143000" y="1554481"/>
            <a:ext cx="10287000" cy="4325112"/>
          </a:xfrm>
        </p:spPr>
        <p:txBody>
          <a:bodyPr/>
          <a:lstStyle/>
          <a:p>
            <a:r>
              <a:rPr lang="sk-SK" dirty="0">
                <a:solidFill>
                  <a:schemeClr val="tx1"/>
                </a:solidFill>
              </a:rPr>
              <a:t>Činnosťami vo výstavbe sa rozumejú odborné činnosti potrebné na :</a:t>
            </a:r>
          </a:p>
          <a:p>
            <a:pPr>
              <a:buFont typeface="Wingdings" panose="05000000000000000000" pitchFamily="2" charset="2"/>
              <a:buChar char="q"/>
            </a:pPr>
            <a:r>
              <a:rPr lang="sk-SK" dirty="0">
                <a:solidFill>
                  <a:schemeClr val="tx1"/>
                </a:solidFill>
              </a:rPr>
              <a:t>zhotovenie stavby, </a:t>
            </a:r>
          </a:p>
          <a:p>
            <a:pPr>
              <a:buFont typeface="Wingdings" panose="05000000000000000000" pitchFamily="2" charset="2"/>
              <a:buChar char="q"/>
            </a:pPr>
            <a:r>
              <a:rPr lang="sk-SK" dirty="0">
                <a:solidFill>
                  <a:schemeClr val="tx1"/>
                </a:solidFill>
              </a:rPr>
              <a:t>zmenu stavby, </a:t>
            </a:r>
          </a:p>
          <a:p>
            <a:pPr>
              <a:buFont typeface="Wingdings" panose="05000000000000000000" pitchFamily="2" charset="2"/>
              <a:buChar char="q"/>
            </a:pPr>
            <a:r>
              <a:rPr lang="sk-SK" dirty="0">
                <a:solidFill>
                  <a:schemeClr val="tx1"/>
                </a:solidFill>
              </a:rPr>
              <a:t>stavebné úpravy, </a:t>
            </a:r>
          </a:p>
          <a:p>
            <a:pPr>
              <a:buFont typeface="Wingdings" panose="05000000000000000000" pitchFamily="2" charset="2"/>
              <a:buChar char="q"/>
            </a:pPr>
            <a:r>
              <a:rPr lang="sk-SK" dirty="0">
                <a:solidFill>
                  <a:schemeClr val="tx1"/>
                </a:solidFill>
              </a:rPr>
              <a:t>údržbu stavby a odstránenie stavby.</a:t>
            </a:r>
          </a:p>
          <a:p>
            <a:pPr>
              <a:buFont typeface="Wingdings" panose="05000000000000000000" pitchFamily="2" charset="2"/>
              <a:buChar char="§"/>
            </a:pPr>
            <a:r>
              <a:rPr lang="sk-SK" dirty="0">
                <a:solidFill>
                  <a:schemeClr val="tx1"/>
                </a:solidFill>
              </a:rPr>
              <a:t>Vyhradenými činnosťami vo výstavbe sa rozumejú autorizované odborné činnosti:</a:t>
            </a:r>
          </a:p>
          <a:p>
            <a:pPr>
              <a:buFont typeface="Wingdings" panose="05000000000000000000" pitchFamily="2" charset="2"/>
              <a:buChar char="q"/>
            </a:pPr>
            <a:r>
              <a:rPr lang="sk-SK" dirty="0">
                <a:solidFill>
                  <a:schemeClr val="tx1"/>
                </a:solidFill>
              </a:rPr>
              <a:t>projektová činnosť (projektant),</a:t>
            </a:r>
          </a:p>
          <a:p>
            <a:pPr>
              <a:buFont typeface="Wingdings" panose="05000000000000000000" pitchFamily="2" charset="2"/>
              <a:buChar char="q"/>
            </a:pPr>
            <a:r>
              <a:rPr lang="sk-SK" dirty="0">
                <a:solidFill>
                  <a:schemeClr val="tx1"/>
                </a:solidFill>
              </a:rPr>
              <a:t>stavebný dozor (stavebný dozor),</a:t>
            </a:r>
          </a:p>
          <a:p>
            <a:pPr>
              <a:buFont typeface="Wingdings" panose="05000000000000000000" pitchFamily="2" charset="2"/>
              <a:buChar char="q"/>
            </a:pPr>
            <a:r>
              <a:rPr lang="sk-SK" dirty="0">
                <a:solidFill>
                  <a:schemeClr val="tx1"/>
                </a:solidFill>
              </a:rPr>
              <a:t>vedenie uskutočňovania stavebných prác (stavbyvedúci)</a:t>
            </a:r>
          </a:p>
          <a:p>
            <a:pPr>
              <a:buFont typeface="Wingdings" panose="05000000000000000000" pitchFamily="2" charset="2"/>
              <a:buChar char="q"/>
            </a:pPr>
            <a:r>
              <a:rPr lang="sk-SK" dirty="0">
                <a:solidFill>
                  <a:schemeClr val="tx1"/>
                </a:solidFill>
              </a:rPr>
              <a:t> vybrané geodetické a kartografické činnosti (geodet).</a:t>
            </a:r>
          </a:p>
          <a:p>
            <a:pPr marL="0" indent="0">
              <a:buNone/>
            </a:pPr>
            <a:endParaRPr lang="en-GB" dirty="0">
              <a:solidFill>
                <a:schemeClr val="tx1"/>
              </a:solidFill>
            </a:endParaRPr>
          </a:p>
        </p:txBody>
      </p:sp>
      <p:pic>
        <p:nvPicPr>
          <p:cNvPr id="6" name="Obrázok 5">
            <a:extLst>
              <a:ext uri="{FF2B5EF4-FFF2-40B4-BE49-F238E27FC236}">
                <a16:creationId xmlns:a16="http://schemas.microsoft.com/office/drawing/2014/main" id="{505BE7D0-3F60-C073-5EFC-E79441F38A0B}"/>
              </a:ext>
            </a:extLst>
          </p:cNvPr>
          <p:cNvPicPr>
            <a:picLocks noChangeAspect="1"/>
          </p:cNvPicPr>
          <p:nvPr/>
        </p:nvPicPr>
        <p:blipFill>
          <a:blip r:embed="rId2"/>
          <a:stretch>
            <a:fillRect/>
          </a:stretch>
        </p:blipFill>
        <p:spPr>
          <a:xfrm>
            <a:off x="10803211" y="5854407"/>
            <a:ext cx="1005927" cy="902286"/>
          </a:xfrm>
          <a:prstGeom prst="rect">
            <a:avLst/>
          </a:prstGeom>
        </p:spPr>
      </p:pic>
    </p:spTree>
    <p:extLst>
      <p:ext uri="{BB962C8B-B14F-4D97-AF65-F5344CB8AC3E}">
        <p14:creationId xmlns:p14="http://schemas.microsoft.com/office/powerpoint/2010/main" val="4187273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7A454-1714-1E4E-0DF3-525F39286C6D}"/>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A7E0B31D-4E5D-696A-6931-F56483C94943}"/>
              </a:ext>
            </a:extLst>
          </p:cNvPr>
          <p:cNvSpPr>
            <a:spLocks noGrp="1"/>
          </p:cNvSpPr>
          <p:nvPr>
            <p:ph type="title"/>
          </p:nvPr>
        </p:nvSpPr>
        <p:spPr>
          <a:xfrm>
            <a:off x="3242930" y="747084"/>
            <a:ext cx="8187070" cy="4391431"/>
          </a:xfrm>
        </p:spPr>
        <p:txBody>
          <a:bodyPr>
            <a:noAutofit/>
          </a:bodyPr>
          <a:lstStyle/>
          <a:p>
            <a:pPr algn="ctr">
              <a:buSzPts val="1000"/>
              <a:tabLst>
                <a:tab pos="457200" algn="l"/>
              </a:tabLst>
            </a:pPr>
            <a:r>
              <a:rPr lang="sk-SK" sz="4800" dirty="0"/>
              <a:t>Proces povoľovania stavieb</a:t>
            </a:r>
          </a:p>
        </p:txBody>
      </p:sp>
      <p:sp>
        <p:nvSpPr>
          <p:cNvPr id="5" name="Zástupný text 4">
            <a:extLst>
              <a:ext uri="{FF2B5EF4-FFF2-40B4-BE49-F238E27FC236}">
                <a16:creationId xmlns:a16="http://schemas.microsoft.com/office/drawing/2014/main" id="{06DBDC25-6B5B-1A1A-55E4-0EAD7C399067}"/>
              </a:ext>
            </a:extLst>
          </p:cNvPr>
          <p:cNvSpPr>
            <a:spLocks noGrp="1"/>
          </p:cNvSpPr>
          <p:nvPr>
            <p:ph type="body" idx="1"/>
          </p:nvPr>
        </p:nvSpPr>
        <p:spPr/>
        <p:txBody>
          <a:bodyPr/>
          <a:lstStyle/>
          <a:p>
            <a:r>
              <a:rPr lang="sk-SK" dirty="0"/>
              <a:t>od 1.4.2025</a:t>
            </a:r>
            <a:endParaRPr lang="en-GB" dirty="0"/>
          </a:p>
        </p:txBody>
      </p:sp>
      <p:pic>
        <p:nvPicPr>
          <p:cNvPr id="2" name="Obrázok 1">
            <a:extLst>
              <a:ext uri="{FF2B5EF4-FFF2-40B4-BE49-F238E27FC236}">
                <a16:creationId xmlns:a16="http://schemas.microsoft.com/office/drawing/2014/main" id="{4F83656C-1746-2645-14F1-A474077AAB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pic>
        <p:nvPicPr>
          <p:cNvPr id="3" name="Obrázok 2">
            <a:extLst>
              <a:ext uri="{FF2B5EF4-FFF2-40B4-BE49-F238E27FC236}">
                <a16:creationId xmlns:a16="http://schemas.microsoft.com/office/drawing/2014/main" id="{0FA3272F-37B7-D99D-87F3-289E4D9FF4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4400" y="53717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2046705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409247-BA65-527B-C7FF-384B4380895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EDEAF10-CF15-F347-2809-6EA64C8C4270}"/>
              </a:ext>
            </a:extLst>
          </p:cNvPr>
          <p:cNvSpPr>
            <a:spLocks noGrp="1"/>
          </p:cNvSpPr>
          <p:nvPr>
            <p:ph type="title"/>
          </p:nvPr>
        </p:nvSpPr>
        <p:spPr>
          <a:xfrm>
            <a:off x="1000664" y="157052"/>
            <a:ext cx="11073148" cy="937457"/>
          </a:xfrm>
        </p:spPr>
        <p:txBody>
          <a:bodyPr>
            <a:noAutofit/>
          </a:bodyPr>
          <a:lstStyle/>
          <a:p>
            <a:r>
              <a:rPr lang="sk-SK" sz="4800" dirty="0"/>
              <a:t>Etapy v Procese povoľovania stavieb</a:t>
            </a:r>
            <a:endParaRPr lang="en-GB" sz="4800" dirty="0">
              <a:solidFill>
                <a:srgbClr val="FF0000"/>
              </a:solidFill>
            </a:endParaRPr>
          </a:p>
        </p:txBody>
      </p:sp>
      <p:sp>
        <p:nvSpPr>
          <p:cNvPr id="3" name="Zástupný objekt pre obsah 2">
            <a:extLst>
              <a:ext uri="{FF2B5EF4-FFF2-40B4-BE49-F238E27FC236}">
                <a16:creationId xmlns:a16="http://schemas.microsoft.com/office/drawing/2014/main" id="{1663AC66-A931-B0E1-8DAC-896ABA37B1CD}"/>
              </a:ext>
            </a:extLst>
          </p:cNvPr>
          <p:cNvSpPr>
            <a:spLocks noGrp="1"/>
          </p:cNvSpPr>
          <p:nvPr>
            <p:ph idx="1"/>
          </p:nvPr>
        </p:nvSpPr>
        <p:spPr>
          <a:xfrm>
            <a:off x="1104181" y="1242204"/>
            <a:ext cx="10325819" cy="4917056"/>
          </a:xfrm>
        </p:spPr>
        <p:txBody>
          <a:bodyPr>
            <a:normAutofit lnSpcReduction="10000"/>
          </a:bodyPr>
          <a:lstStyle/>
          <a:p>
            <a:r>
              <a:rPr lang="sk-SK" sz="4000" dirty="0">
                <a:solidFill>
                  <a:schemeClr val="tx1"/>
                </a:solidFill>
              </a:rPr>
              <a:t>Spojenie stavebného a územného konania (</a:t>
            </a:r>
            <a:r>
              <a:rPr lang="sk-SK" sz="4000" b="1" dirty="0">
                <a:solidFill>
                  <a:schemeClr val="tx1"/>
                </a:solidFill>
              </a:rPr>
              <a:t>prerokovanie stavebného zámeru</a:t>
            </a:r>
            <a:r>
              <a:rPr lang="sk-SK" sz="4000" dirty="0">
                <a:solidFill>
                  <a:schemeClr val="tx1"/>
                </a:solidFill>
              </a:rPr>
              <a:t>);</a:t>
            </a:r>
          </a:p>
          <a:p>
            <a:r>
              <a:rPr lang="sk-SK" sz="4000" dirty="0">
                <a:solidFill>
                  <a:schemeClr val="tx1"/>
                </a:solidFill>
              </a:rPr>
              <a:t>Súhlasné záväzné stanovisko;</a:t>
            </a:r>
          </a:p>
          <a:p>
            <a:r>
              <a:rPr lang="sk-SK" sz="4000" dirty="0">
                <a:solidFill>
                  <a:schemeClr val="tx1"/>
                </a:solidFill>
              </a:rPr>
              <a:t>Projekt stavby;</a:t>
            </a:r>
          </a:p>
          <a:p>
            <a:r>
              <a:rPr lang="sk-SK" sz="4000" dirty="0">
                <a:solidFill>
                  <a:schemeClr val="tx1"/>
                </a:solidFill>
              </a:rPr>
              <a:t>Konanie o stavebnom zámere;</a:t>
            </a:r>
          </a:p>
          <a:p>
            <a:r>
              <a:rPr lang="sk-SK" sz="4000" dirty="0">
                <a:solidFill>
                  <a:schemeClr val="tx1"/>
                </a:solidFill>
              </a:rPr>
              <a:t>Ohlasovanie drobných stavieb;</a:t>
            </a:r>
          </a:p>
          <a:p>
            <a:r>
              <a:rPr lang="sk-SK" sz="4000" dirty="0">
                <a:solidFill>
                  <a:schemeClr val="tx1"/>
                </a:solidFill>
              </a:rPr>
              <a:t>Kolaudácia.</a:t>
            </a:r>
          </a:p>
          <a:p>
            <a:endParaRPr lang="sk-SK" dirty="0"/>
          </a:p>
          <a:p>
            <a:endParaRPr lang="sk-SK" sz="2000" dirty="0"/>
          </a:p>
          <a:p>
            <a:endParaRPr lang="sk-SK" sz="2000" dirty="0"/>
          </a:p>
          <a:p>
            <a:endParaRPr lang="en-GB" dirty="0"/>
          </a:p>
        </p:txBody>
      </p:sp>
      <p:pic>
        <p:nvPicPr>
          <p:cNvPr id="5" name="Obrázok 4">
            <a:extLst>
              <a:ext uri="{FF2B5EF4-FFF2-40B4-BE49-F238E27FC236}">
                <a16:creationId xmlns:a16="http://schemas.microsoft.com/office/drawing/2014/main" id="{254F908A-1178-AD71-88BA-7594A4F5E6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519821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BAE07A-D676-3B38-2874-BD5BFFD3A443}"/>
              </a:ext>
            </a:extLst>
          </p:cNvPr>
          <p:cNvSpPr>
            <a:spLocks noGrp="1"/>
          </p:cNvSpPr>
          <p:nvPr>
            <p:ph type="title"/>
          </p:nvPr>
        </p:nvSpPr>
        <p:spPr>
          <a:xfrm>
            <a:off x="1088136" y="155447"/>
            <a:ext cx="10463162" cy="768097"/>
          </a:xfrm>
        </p:spPr>
        <p:txBody>
          <a:bodyPr>
            <a:normAutofit/>
          </a:bodyPr>
          <a:lstStyle/>
          <a:p>
            <a:r>
              <a:rPr lang="sk-SK" sz="4800" dirty="0"/>
              <a:t>obsah:</a:t>
            </a:r>
            <a:endParaRPr lang="en-GB" sz="4800" dirty="0"/>
          </a:p>
        </p:txBody>
      </p:sp>
      <p:sp>
        <p:nvSpPr>
          <p:cNvPr id="3" name="Zástupný objekt pre obsah 2">
            <a:extLst>
              <a:ext uri="{FF2B5EF4-FFF2-40B4-BE49-F238E27FC236}">
                <a16:creationId xmlns:a16="http://schemas.microsoft.com/office/drawing/2014/main" id="{4A425E2D-57D4-93A5-689A-841883C6FBAA}"/>
              </a:ext>
            </a:extLst>
          </p:cNvPr>
          <p:cNvSpPr>
            <a:spLocks noGrp="1"/>
          </p:cNvSpPr>
          <p:nvPr>
            <p:ph idx="1"/>
          </p:nvPr>
        </p:nvSpPr>
        <p:spPr>
          <a:xfrm>
            <a:off x="1005840" y="923544"/>
            <a:ext cx="10666756" cy="5122693"/>
          </a:xfrm>
        </p:spPr>
        <p:txBody>
          <a:bodyPr>
            <a:normAutofit fontScale="92500" lnSpcReduction="10000"/>
          </a:bodyPr>
          <a:lstStyle/>
          <a:p>
            <a:pPr lvl="0">
              <a:buSzPts val="1000"/>
              <a:buFont typeface="Wingdings" panose="05000000000000000000" pitchFamily="2" charset="2"/>
              <a:buChar char="q"/>
              <a:tabLst>
                <a:tab pos="457200" algn="l"/>
              </a:tabLst>
            </a:pPr>
            <a:r>
              <a:rPr lang="sk-SK" sz="2200" b="1" dirty="0">
                <a:solidFill>
                  <a:schemeClr val="tx1"/>
                </a:solidFill>
                <a:effectLst/>
                <a:ea typeface="Times New Roman" panose="02020603050405020304" pitchFamily="18" charset="0"/>
                <a:cs typeface="Aptos" panose="020B0004020202020204" pitchFamily="34" charset="0"/>
              </a:rPr>
              <a:t>Nový stavebný zákon od 1. 4. 2025 a aktuálna legislatíva</a:t>
            </a:r>
          </a:p>
          <a:p>
            <a:pPr lvl="0">
              <a:buSzPts val="1000"/>
              <a:buFont typeface="Wingdings" panose="05000000000000000000" pitchFamily="2" charset="2"/>
              <a:buChar char="q"/>
              <a:tabLst>
                <a:tab pos="457200" algn="l"/>
              </a:tabLst>
            </a:pPr>
            <a:r>
              <a:rPr lang="sk-SK" sz="2200" b="1" dirty="0">
                <a:solidFill>
                  <a:schemeClr val="tx1"/>
                </a:solidFill>
                <a:effectLst/>
                <a:ea typeface="Times New Roman" panose="02020603050405020304" pitchFamily="18" charset="0"/>
                <a:cs typeface="Aptos" panose="020B0004020202020204" pitchFamily="34" charset="0"/>
              </a:rPr>
              <a:t>Povinnosti stavebných firiem a developerov podľa nového Stavebného zákona</a:t>
            </a:r>
          </a:p>
          <a:p>
            <a:pPr lvl="0">
              <a:buSzPts val="1000"/>
              <a:buFont typeface="Wingdings" panose="05000000000000000000" pitchFamily="2" charset="2"/>
              <a:buChar char="q"/>
              <a:tabLst>
                <a:tab pos="457200" algn="l"/>
              </a:tabLst>
            </a:pPr>
            <a:r>
              <a:rPr lang="sk-SK" sz="2200" b="1" dirty="0">
                <a:solidFill>
                  <a:schemeClr val="tx1"/>
                </a:solidFill>
                <a:effectLst/>
                <a:ea typeface="Times New Roman" panose="02020603050405020304" pitchFamily="18" charset="0"/>
                <a:cs typeface="Aptos" panose="020B0004020202020204" pitchFamily="34" charset="0"/>
              </a:rPr>
              <a:t>Proces povoľovania stavieb v etapách:</a:t>
            </a:r>
            <a:endParaRPr lang="sk-SK" sz="2200" b="1" dirty="0">
              <a:solidFill>
                <a:schemeClr val="tx1"/>
              </a:solidFill>
              <a:effectLst/>
              <a:ea typeface="Calibri" panose="020F0502020204030204" pitchFamily="34" charset="0"/>
              <a:cs typeface="Aptos" panose="020B0004020202020204" pitchFamily="34" charset="0"/>
            </a:endParaRPr>
          </a:p>
          <a:p>
            <a:pPr>
              <a:buSzPts val="1000"/>
              <a:buFont typeface="Wingdings" panose="05000000000000000000" pitchFamily="2" charset="2"/>
              <a:buChar char="v"/>
              <a:tabLst>
                <a:tab pos="457200" algn="l"/>
              </a:tabLst>
            </a:pPr>
            <a:r>
              <a:rPr lang="sk-SK" sz="2200" dirty="0">
                <a:solidFill>
                  <a:schemeClr val="tx1"/>
                </a:solidFill>
                <a:ea typeface="Times New Roman" panose="02020603050405020304" pitchFamily="18" charset="0"/>
                <a:cs typeface="Aptos" panose="020B0004020202020204" pitchFamily="34" charset="0"/>
              </a:rPr>
              <a:t>Spojenie stavebného a územného konania (návrh na prerokovanie stavebného zámeru)</a:t>
            </a:r>
          </a:p>
          <a:p>
            <a:pPr>
              <a:buSzPts val="1000"/>
              <a:buFont typeface="Wingdings" panose="05000000000000000000" pitchFamily="2" charset="2"/>
              <a:buChar char="v"/>
              <a:tabLst>
                <a:tab pos="457200" algn="l"/>
              </a:tabLst>
            </a:pPr>
            <a:r>
              <a:rPr lang="sk-SK" sz="2200" dirty="0">
                <a:solidFill>
                  <a:schemeClr val="tx1"/>
                </a:solidFill>
                <a:ea typeface="Times New Roman" panose="02020603050405020304" pitchFamily="18" charset="0"/>
                <a:cs typeface="Aptos" panose="020B0004020202020204" pitchFamily="34" charset="0"/>
              </a:rPr>
              <a:t>Vydávanie záväzných stanovísk (podľa zákona č. 200/2022 Z.Z.)</a:t>
            </a:r>
          </a:p>
          <a:p>
            <a:pPr>
              <a:buSzPts val="1000"/>
              <a:buFont typeface="Wingdings" panose="05000000000000000000" pitchFamily="2" charset="2"/>
              <a:buChar char="v"/>
              <a:tabLst>
                <a:tab pos="457200" algn="l"/>
              </a:tabLst>
            </a:pPr>
            <a:r>
              <a:rPr lang="sk-SK" sz="2200" dirty="0">
                <a:solidFill>
                  <a:schemeClr val="tx1"/>
                </a:solidFill>
                <a:ea typeface="Calibri" panose="020F0502020204030204" pitchFamily="34" charset="0"/>
                <a:cs typeface="Aptos" panose="020B0004020202020204" pitchFamily="34" charset="0"/>
              </a:rPr>
              <a:t>Projekt stavby</a:t>
            </a:r>
          </a:p>
          <a:p>
            <a:pPr>
              <a:buSzPts val="1000"/>
              <a:buFont typeface="Wingdings" panose="05000000000000000000" pitchFamily="2" charset="2"/>
              <a:buChar char="v"/>
              <a:tabLst>
                <a:tab pos="457200" algn="l"/>
              </a:tabLst>
            </a:pPr>
            <a:r>
              <a:rPr lang="sk-SK" sz="2200" dirty="0">
                <a:solidFill>
                  <a:schemeClr val="tx1"/>
                </a:solidFill>
                <a:effectLst/>
                <a:ea typeface="Times New Roman" panose="02020603050405020304" pitchFamily="18" charset="0"/>
                <a:cs typeface="Aptos" panose="020B0004020202020204" pitchFamily="34" charset="0"/>
              </a:rPr>
              <a:t>Konanie o </a:t>
            </a:r>
            <a:r>
              <a:rPr lang="sk-SK" sz="2200" dirty="0">
                <a:solidFill>
                  <a:schemeClr val="tx1"/>
                </a:solidFill>
                <a:ea typeface="Times New Roman" panose="02020603050405020304" pitchFamily="18" charset="0"/>
                <a:cs typeface="Aptos" panose="020B0004020202020204" pitchFamily="34" charset="0"/>
              </a:rPr>
              <a:t>stavebnom zámere</a:t>
            </a:r>
          </a:p>
          <a:p>
            <a:pPr>
              <a:buSzPts val="1000"/>
              <a:buFont typeface="Wingdings" panose="05000000000000000000" pitchFamily="2" charset="2"/>
              <a:buChar char="v"/>
              <a:tabLst>
                <a:tab pos="457200" algn="l"/>
              </a:tabLst>
            </a:pPr>
            <a:r>
              <a:rPr lang="sk-SK" sz="2200" dirty="0">
                <a:solidFill>
                  <a:schemeClr val="tx1"/>
                </a:solidFill>
                <a:ea typeface="Times New Roman" panose="02020603050405020304" pitchFamily="18" charset="0"/>
                <a:cs typeface="Aptos" panose="020B0004020202020204" pitchFamily="34" charset="0"/>
              </a:rPr>
              <a:t>Ohlasovanie drobných stavieb</a:t>
            </a:r>
          </a:p>
          <a:p>
            <a:pPr>
              <a:buSzPts val="1000"/>
              <a:buFont typeface="Wingdings" panose="05000000000000000000" pitchFamily="2" charset="2"/>
              <a:buChar char="v"/>
              <a:tabLst>
                <a:tab pos="457200" algn="l"/>
              </a:tabLst>
            </a:pPr>
            <a:r>
              <a:rPr lang="sk-SK" sz="2200" dirty="0">
                <a:solidFill>
                  <a:schemeClr val="tx1"/>
                </a:solidFill>
                <a:ea typeface="Times New Roman" panose="02020603050405020304" pitchFamily="18" charset="0"/>
                <a:cs typeface="Aptos" panose="020B0004020202020204" pitchFamily="34" charset="0"/>
              </a:rPr>
              <a:t>Kolaudácia</a:t>
            </a:r>
          </a:p>
          <a:p>
            <a:pPr>
              <a:buSzPts val="1000"/>
              <a:buFont typeface="Wingdings" panose="05000000000000000000" pitchFamily="2" charset="2"/>
              <a:buChar char="v"/>
              <a:tabLst>
                <a:tab pos="457200" algn="l"/>
              </a:tabLst>
            </a:pPr>
            <a:r>
              <a:rPr lang="sk-SK" sz="2200" dirty="0">
                <a:solidFill>
                  <a:schemeClr val="tx1"/>
                </a:solidFill>
              </a:rPr>
              <a:t>Čierne stavby po 1.4.2025</a:t>
            </a:r>
          </a:p>
          <a:p>
            <a:pPr>
              <a:buSzPts val="1000"/>
              <a:buFont typeface="Wingdings" panose="05000000000000000000" pitchFamily="2" charset="2"/>
              <a:buChar char="q"/>
              <a:tabLst>
                <a:tab pos="457200" algn="l"/>
              </a:tabLst>
            </a:pPr>
            <a:r>
              <a:rPr lang="sk-SK" sz="2200" b="1" dirty="0">
                <a:solidFill>
                  <a:schemeClr val="tx1"/>
                </a:solidFill>
              </a:rPr>
              <a:t>Orgány štátnej správy vo výstavbe a ich kompetencie</a:t>
            </a:r>
          </a:p>
          <a:p>
            <a:pPr>
              <a:buSzPts val="1000"/>
              <a:buFont typeface="Wingdings" panose="05000000000000000000" pitchFamily="2" charset="2"/>
              <a:buChar char="q"/>
              <a:tabLst>
                <a:tab pos="457200" algn="l"/>
              </a:tabLst>
            </a:pPr>
            <a:r>
              <a:rPr lang="sk-SK" sz="2200" b="1" dirty="0">
                <a:solidFill>
                  <a:schemeClr val="tx1"/>
                </a:solidFill>
              </a:rPr>
              <a:t>Digitalizácia v konaní o výstavbe</a:t>
            </a:r>
          </a:p>
          <a:p>
            <a:pPr>
              <a:buSzPts val="1000"/>
              <a:buFont typeface="Wingdings" panose="05000000000000000000" pitchFamily="2" charset="2"/>
              <a:buChar char="q"/>
              <a:tabLst>
                <a:tab pos="457200" algn="l"/>
              </a:tabLst>
            </a:pPr>
            <a:r>
              <a:rPr lang="sk-SK" sz="2200" b="1" dirty="0">
                <a:solidFill>
                  <a:schemeClr val="tx1"/>
                </a:solidFill>
              </a:rPr>
              <a:t>Lehoty na doručenie a fikcia doručenia</a:t>
            </a:r>
          </a:p>
          <a:p>
            <a:endParaRPr lang="en-GB" dirty="0"/>
          </a:p>
        </p:txBody>
      </p:sp>
      <p:pic>
        <p:nvPicPr>
          <p:cNvPr id="4" name="Obrázok 3">
            <a:extLst>
              <a:ext uri="{FF2B5EF4-FFF2-40B4-BE49-F238E27FC236}">
                <a16:creationId xmlns:a16="http://schemas.microsoft.com/office/drawing/2014/main" id="{3F848400-7E91-8F12-1003-D1ABDB5ED9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4293139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7EE759-658B-1A1A-4A6D-8CCB84B291DB}"/>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ACF6ECBD-BDBF-942F-FE49-D91C07B56149}"/>
              </a:ext>
            </a:extLst>
          </p:cNvPr>
          <p:cNvSpPr>
            <a:spLocks noGrp="1"/>
          </p:cNvSpPr>
          <p:nvPr>
            <p:ph type="title"/>
          </p:nvPr>
        </p:nvSpPr>
        <p:spPr>
          <a:xfrm>
            <a:off x="2696547" y="560472"/>
            <a:ext cx="9358604" cy="4391431"/>
          </a:xfrm>
        </p:spPr>
        <p:txBody>
          <a:bodyPr>
            <a:noAutofit/>
          </a:bodyPr>
          <a:lstStyle/>
          <a:p>
            <a:pPr algn="ctr">
              <a:buSzPts val="1000"/>
              <a:tabLst>
                <a:tab pos="457200" algn="l"/>
              </a:tabLst>
            </a:pPr>
            <a:r>
              <a:rPr lang="sk-SK" sz="4800" dirty="0"/>
              <a:t>Spojenie stavebného </a:t>
            </a:r>
            <a:br>
              <a:rPr lang="sk-SK" sz="4800" dirty="0"/>
            </a:br>
            <a:r>
              <a:rPr lang="sk-SK" sz="4800" dirty="0"/>
              <a:t>a územného konania (projekt stavby)</a:t>
            </a:r>
          </a:p>
        </p:txBody>
      </p:sp>
      <p:sp>
        <p:nvSpPr>
          <p:cNvPr id="5" name="Zástupný text 4">
            <a:extLst>
              <a:ext uri="{FF2B5EF4-FFF2-40B4-BE49-F238E27FC236}">
                <a16:creationId xmlns:a16="http://schemas.microsoft.com/office/drawing/2014/main" id="{43CA6627-BF2E-0BD7-FB46-DD2A8E643111}"/>
              </a:ext>
            </a:extLst>
          </p:cNvPr>
          <p:cNvSpPr>
            <a:spLocks noGrp="1"/>
          </p:cNvSpPr>
          <p:nvPr>
            <p:ph type="body" idx="1"/>
          </p:nvPr>
        </p:nvSpPr>
        <p:spPr/>
        <p:txBody>
          <a:bodyPr/>
          <a:lstStyle/>
          <a:p>
            <a:r>
              <a:rPr lang="sk-SK" dirty="0"/>
              <a:t>od 1.4.2025</a:t>
            </a:r>
            <a:endParaRPr lang="en-GB" dirty="0"/>
          </a:p>
        </p:txBody>
      </p:sp>
      <p:pic>
        <p:nvPicPr>
          <p:cNvPr id="3" name="Obrázok 2">
            <a:extLst>
              <a:ext uri="{FF2B5EF4-FFF2-40B4-BE49-F238E27FC236}">
                <a16:creationId xmlns:a16="http://schemas.microsoft.com/office/drawing/2014/main" id="{7E8DD28B-F74A-5CC7-8755-F1C2463879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3206029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F5F6F4-5C60-72C3-3EE4-9F2EE8A8448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96BD359-957F-886C-3CC0-7684783D91C4}"/>
              </a:ext>
            </a:extLst>
          </p:cNvPr>
          <p:cNvSpPr>
            <a:spLocks noGrp="1"/>
          </p:cNvSpPr>
          <p:nvPr>
            <p:ph type="title"/>
          </p:nvPr>
        </p:nvSpPr>
        <p:spPr>
          <a:xfrm>
            <a:off x="966158" y="382385"/>
            <a:ext cx="10463842" cy="868445"/>
          </a:xfrm>
        </p:spPr>
        <p:txBody>
          <a:bodyPr>
            <a:normAutofit/>
          </a:bodyPr>
          <a:lstStyle/>
          <a:p>
            <a:r>
              <a:rPr lang="sk-SK" sz="4800" dirty="0"/>
              <a:t>1.  Prerokovanie stavebného zámeru</a:t>
            </a:r>
          </a:p>
        </p:txBody>
      </p:sp>
      <p:sp>
        <p:nvSpPr>
          <p:cNvPr id="3" name="Zástupný objekt pre obsah 2">
            <a:extLst>
              <a:ext uri="{FF2B5EF4-FFF2-40B4-BE49-F238E27FC236}">
                <a16:creationId xmlns:a16="http://schemas.microsoft.com/office/drawing/2014/main" id="{FFF8AB86-09B0-1519-EF4D-321B5ED0D127}"/>
              </a:ext>
            </a:extLst>
          </p:cNvPr>
          <p:cNvSpPr>
            <a:spLocks noGrp="1"/>
          </p:cNvSpPr>
          <p:nvPr>
            <p:ph idx="1"/>
          </p:nvPr>
        </p:nvSpPr>
        <p:spPr>
          <a:xfrm>
            <a:off x="966158" y="1250830"/>
            <a:ext cx="10463842" cy="4628763"/>
          </a:xfrm>
        </p:spPr>
        <p:txBody>
          <a:bodyPr>
            <a:normAutofit lnSpcReduction="10000"/>
          </a:bodyPr>
          <a:lstStyle/>
          <a:p>
            <a:pPr>
              <a:buFont typeface="Wingdings" panose="05000000000000000000" pitchFamily="2" charset="2"/>
              <a:buChar char="§"/>
            </a:pPr>
            <a:r>
              <a:rPr lang="sk-SK" sz="2800" b="1" dirty="0">
                <a:solidFill>
                  <a:schemeClr val="tx1"/>
                </a:solidFill>
                <a:effectLst/>
              </a:rPr>
              <a:t>Opúšťa</a:t>
            </a:r>
            <a:r>
              <a:rPr lang="sk-SK" sz="2800" b="1" spc="292" dirty="0">
                <a:solidFill>
                  <a:schemeClr val="tx1"/>
                </a:solidFill>
                <a:effectLst/>
              </a:rPr>
              <a:t> </a:t>
            </a:r>
            <a:r>
              <a:rPr lang="sk-SK" sz="2800" b="1" dirty="0">
                <a:solidFill>
                  <a:schemeClr val="tx1"/>
                </a:solidFill>
                <a:effectLst/>
              </a:rPr>
              <a:t>sa</a:t>
            </a:r>
            <a:r>
              <a:rPr lang="sk-SK" sz="2800" b="1" spc="292" dirty="0">
                <a:solidFill>
                  <a:schemeClr val="tx1"/>
                </a:solidFill>
                <a:effectLst/>
              </a:rPr>
              <a:t> </a:t>
            </a:r>
            <a:r>
              <a:rPr lang="sk-SK" sz="2800" b="1" dirty="0">
                <a:solidFill>
                  <a:schemeClr val="tx1"/>
                </a:solidFill>
                <a:effectLst/>
              </a:rPr>
              <a:t>doterajšie</a:t>
            </a:r>
            <a:r>
              <a:rPr lang="sk-SK" sz="2800" b="1" spc="292" dirty="0">
                <a:solidFill>
                  <a:schemeClr val="tx1"/>
                </a:solidFill>
                <a:effectLst/>
              </a:rPr>
              <a:t> </a:t>
            </a:r>
            <a:r>
              <a:rPr lang="sk-SK" sz="2800" b="1" dirty="0">
                <a:solidFill>
                  <a:schemeClr val="tx1"/>
                </a:solidFill>
                <a:effectLst/>
              </a:rPr>
              <a:t>dvojzložkové</a:t>
            </a:r>
            <a:r>
              <a:rPr lang="sk-SK" sz="2800" b="1" spc="292" dirty="0">
                <a:solidFill>
                  <a:schemeClr val="tx1"/>
                </a:solidFill>
                <a:effectLst/>
              </a:rPr>
              <a:t> </a:t>
            </a:r>
            <a:r>
              <a:rPr lang="sk-SK" sz="2800" b="1" dirty="0">
                <a:solidFill>
                  <a:schemeClr val="tx1"/>
                </a:solidFill>
                <a:effectLst/>
              </a:rPr>
              <a:t>rozhodovanie</a:t>
            </a:r>
            <a:r>
              <a:rPr lang="sk-SK" sz="2800" b="1" spc="292" dirty="0">
                <a:solidFill>
                  <a:schemeClr val="tx1"/>
                </a:solidFill>
                <a:effectLst/>
              </a:rPr>
              <a:t> </a:t>
            </a:r>
            <a:r>
              <a:rPr lang="sk-SK" sz="2800" dirty="0">
                <a:solidFill>
                  <a:schemeClr val="tx1"/>
                </a:solidFill>
                <a:effectLst/>
              </a:rPr>
              <a:t>(územné</a:t>
            </a:r>
            <a:r>
              <a:rPr lang="sk-SK" sz="2800" spc="292" dirty="0">
                <a:solidFill>
                  <a:schemeClr val="tx1"/>
                </a:solidFill>
                <a:effectLst/>
              </a:rPr>
              <a:t> </a:t>
            </a:r>
            <a:r>
              <a:rPr lang="sk-SK" sz="2800" dirty="0">
                <a:solidFill>
                  <a:schemeClr val="tx1"/>
                </a:solidFill>
                <a:effectLst/>
              </a:rPr>
              <a:t>rozhodovanie</a:t>
            </a:r>
            <a:r>
              <a:rPr lang="sk-SK" sz="2800" spc="292" dirty="0">
                <a:solidFill>
                  <a:schemeClr val="tx1"/>
                </a:solidFill>
                <a:effectLst/>
              </a:rPr>
              <a:t> </a:t>
            </a:r>
            <a:r>
              <a:rPr lang="sk-SK" sz="2800" dirty="0">
                <a:solidFill>
                  <a:schemeClr val="tx1"/>
                </a:solidFill>
                <a:effectLst/>
              </a:rPr>
              <a:t>a</a:t>
            </a:r>
            <a:r>
              <a:rPr lang="sk-SK" sz="2800" spc="292" dirty="0">
                <a:solidFill>
                  <a:schemeClr val="tx1"/>
                </a:solidFill>
                <a:effectLst/>
              </a:rPr>
              <a:t> </a:t>
            </a:r>
            <a:r>
              <a:rPr lang="sk-SK" sz="2800" dirty="0">
                <a:solidFill>
                  <a:schemeClr val="tx1"/>
                </a:solidFill>
                <a:effectLst/>
              </a:rPr>
              <a:t>stavebné</a:t>
            </a:r>
            <a:r>
              <a:rPr lang="sk-SK" sz="2800" spc="292" dirty="0">
                <a:solidFill>
                  <a:schemeClr val="tx1"/>
                </a:solidFill>
                <a:effectLst/>
              </a:rPr>
              <a:t> </a:t>
            </a:r>
            <a:r>
              <a:rPr lang="sk-SK" sz="2800" dirty="0">
                <a:solidFill>
                  <a:schemeClr val="tx1"/>
                </a:solidFill>
                <a:effectLst/>
              </a:rPr>
              <a:t>povoľovanie);</a:t>
            </a:r>
          </a:p>
          <a:p>
            <a:pPr>
              <a:buFont typeface="Wingdings" panose="05000000000000000000" pitchFamily="2" charset="2"/>
              <a:buChar char="§"/>
            </a:pPr>
            <a:r>
              <a:rPr lang="sk-SK" sz="2800" dirty="0">
                <a:solidFill>
                  <a:schemeClr val="tx1"/>
                </a:solidFill>
                <a:effectLst/>
              </a:rPr>
              <a:t> </a:t>
            </a:r>
            <a:r>
              <a:rPr lang="sk-SK" sz="2800" b="1" dirty="0">
                <a:solidFill>
                  <a:schemeClr val="tx1"/>
                </a:solidFill>
                <a:effectLst/>
              </a:rPr>
              <a:t>zavádza</a:t>
            </a:r>
            <a:r>
              <a:rPr lang="sk-SK" sz="2800" b="1" spc="12" dirty="0">
                <a:solidFill>
                  <a:schemeClr val="tx1"/>
                </a:solidFill>
                <a:effectLst/>
              </a:rPr>
              <a:t> </a:t>
            </a:r>
            <a:r>
              <a:rPr lang="sk-SK" sz="2800" b="1" dirty="0">
                <a:solidFill>
                  <a:schemeClr val="tx1"/>
                </a:solidFill>
                <a:effectLst/>
              </a:rPr>
              <a:t>sa</a:t>
            </a:r>
            <a:r>
              <a:rPr lang="sk-SK" sz="2800" b="1" spc="12" dirty="0">
                <a:solidFill>
                  <a:schemeClr val="tx1"/>
                </a:solidFill>
                <a:effectLst/>
              </a:rPr>
              <a:t> </a:t>
            </a:r>
            <a:r>
              <a:rPr lang="sk-SK" sz="2800" b="1" dirty="0">
                <a:solidFill>
                  <a:schemeClr val="tx1"/>
                </a:solidFill>
                <a:effectLst/>
              </a:rPr>
              <a:t>len</a:t>
            </a:r>
            <a:r>
              <a:rPr lang="sk-SK" sz="2800" b="1" spc="12" dirty="0">
                <a:solidFill>
                  <a:schemeClr val="tx1"/>
                </a:solidFill>
                <a:effectLst/>
              </a:rPr>
              <a:t> </a:t>
            </a:r>
            <a:r>
              <a:rPr lang="sk-SK" sz="2800" b="1" dirty="0">
                <a:solidFill>
                  <a:schemeClr val="tx1"/>
                </a:solidFill>
                <a:effectLst/>
              </a:rPr>
              <a:t>jedno</a:t>
            </a:r>
            <a:r>
              <a:rPr lang="sk-SK" sz="2800" b="1" spc="12" dirty="0">
                <a:solidFill>
                  <a:schemeClr val="tx1"/>
                </a:solidFill>
                <a:effectLst/>
              </a:rPr>
              <a:t> </a:t>
            </a:r>
            <a:r>
              <a:rPr lang="sk-SK" sz="2800" b="1" dirty="0">
                <a:solidFill>
                  <a:schemeClr val="tx1"/>
                </a:solidFill>
                <a:effectLst/>
              </a:rPr>
              <a:t>rozhodovanie</a:t>
            </a:r>
            <a:r>
              <a:rPr lang="sk-SK" sz="2800" b="1" spc="12" dirty="0">
                <a:solidFill>
                  <a:schemeClr val="tx1"/>
                </a:solidFill>
                <a:effectLst/>
              </a:rPr>
              <a:t> </a:t>
            </a:r>
            <a:r>
              <a:rPr lang="sk-SK" sz="2800" b="1" dirty="0">
                <a:solidFill>
                  <a:schemeClr val="tx1"/>
                </a:solidFill>
                <a:effectLst/>
              </a:rPr>
              <a:t>o stavebnom</a:t>
            </a:r>
            <a:r>
              <a:rPr lang="sk-SK" sz="2800" b="1" spc="12" dirty="0">
                <a:solidFill>
                  <a:schemeClr val="tx1"/>
                </a:solidFill>
                <a:effectLst/>
              </a:rPr>
              <a:t> </a:t>
            </a:r>
            <a:r>
              <a:rPr lang="sk-SK" sz="2800" b="1" dirty="0">
                <a:solidFill>
                  <a:schemeClr val="tx1"/>
                </a:solidFill>
                <a:effectLst/>
              </a:rPr>
              <a:t>zámere</a:t>
            </a:r>
            <a:r>
              <a:rPr lang="sk-SK" sz="2800" b="1" spc="12" dirty="0">
                <a:solidFill>
                  <a:schemeClr val="tx1"/>
                </a:solidFill>
                <a:effectLst/>
              </a:rPr>
              <a:t> </a:t>
            </a:r>
            <a:r>
              <a:rPr lang="sk-SK" sz="2800" b="1" dirty="0">
                <a:solidFill>
                  <a:schemeClr val="tx1"/>
                </a:solidFill>
                <a:effectLst/>
              </a:rPr>
              <a:t>stavebníka</a:t>
            </a:r>
            <a:r>
              <a:rPr lang="sk-SK" sz="2800" dirty="0">
                <a:solidFill>
                  <a:schemeClr val="tx1"/>
                </a:solidFill>
                <a:effectLst/>
              </a:rPr>
              <a:t>,</a:t>
            </a:r>
            <a:r>
              <a:rPr lang="sk-SK" sz="2800" spc="12" dirty="0">
                <a:solidFill>
                  <a:schemeClr val="tx1"/>
                </a:solidFill>
                <a:effectLst/>
              </a:rPr>
              <a:t> </a:t>
            </a:r>
            <a:r>
              <a:rPr lang="sk-SK" sz="2800" dirty="0">
                <a:solidFill>
                  <a:schemeClr val="tx1"/>
                </a:solidFill>
                <a:effectLst/>
              </a:rPr>
              <a:t>kde</a:t>
            </a:r>
            <a:r>
              <a:rPr lang="sk-SK" sz="2800" spc="12" dirty="0">
                <a:solidFill>
                  <a:schemeClr val="tx1"/>
                </a:solidFill>
                <a:effectLst/>
              </a:rPr>
              <a:t> </a:t>
            </a:r>
            <a:r>
              <a:rPr lang="sk-SK" sz="2800" dirty="0">
                <a:solidFill>
                  <a:schemeClr val="tx1"/>
                </a:solidFill>
                <a:effectLst/>
              </a:rPr>
              <a:t>sa</a:t>
            </a:r>
            <a:r>
              <a:rPr lang="sk-SK" sz="2800" spc="12" dirty="0">
                <a:solidFill>
                  <a:schemeClr val="tx1"/>
                </a:solidFill>
                <a:effectLst/>
              </a:rPr>
              <a:t> </a:t>
            </a:r>
            <a:r>
              <a:rPr lang="sk-SK" sz="2800" dirty="0">
                <a:solidFill>
                  <a:schemeClr val="tx1"/>
                </a:solidFill>
                <a:effectLst/>
              </a:rPr>
              <a:t>rozhodovanie</a:t>
            </a:r>
            <a:r>
              <a:rPr lang="sk-SK" sz="2800" spc="12" dirty="0">
                <a:solidFill>
                  <a:schemeClr val="tx1"/>
                </a:solidFill>
                <a:effectLst/>
              </a:rPr>
              <a:t> </a:t>
            </a:r>
            <a:r>
              <a:rPr lang="sk-SK" sz="2800" dirty="0">
                <a:solidFill>
                  <a:schemeClr val="tx1"/>
                </a:solidFill>
                <a:effectLst/>
              </a:rPr>
              <a:t>v správnom konaní obmedzí na prerokovanie nevyriešených rozporov z prípravnej fázy; </a:t>
            </a:r>
          </a:p>
          <a:p>
            <a:pPr>
              <a:buFont typeface="Wingdings" panose="05000000000000000000" pitchFamily="2" charset="2"/>
              <a:buChar char="§"/>
            </a:pPr>
            <a:r>
              <a:rPr lang="sk-SK" sz="2800" b="1" dirty="0">
                <a:solidFill>
                  <a:schemeClr val="tx1"/>
                </a:solidFill>
                <a:effectLst/>
              </a:rPr>
              <a:t>zavádza</a:t>
            </a:r>
            <a:r>
              <a:rPr lang="sk-SK" sz="2800" b="1" spc="141" dirty="0">
                <a:solidFill>
                  <a:schemeClr val="tx1"/>
                </a:solidFill>
                <a:effectLst/>
              </a:rPr>
              <a:t> </a:t>
            </a:r>
            <a:r>
              <a:rPr lang="sk-SK" sz="2800" b="1" dirty="0">
                <a:solidFill>
                  <a:schemeClr val="tx1"/>
                </a:solidFill>
                <a:effectLst/>
              </a:rPr>
              <a:t>sa</a:t>
            </a:r>
            <a:r>
              <a:rPr lang="sk-SK" sz="2800" b="1" spc="141" dirty="0">
                <a:solidFill>
                  <a:schemeClr val="tx1"/>
                </a:solidFill>
                <a:effectLst/>
              </a:rPr>
              <a:t> </a:t>
            </a:r>
            <a:r>
              <a:rPr lang="sk-SK" sz="2800" b="1" dirty="0">
                <a:solidFill>
                  <a:schemeClr val="tx1"/>
                </a:solidFill>
                <a:effectLst/>
              </a:rPr>
              <a:t>povinnosť</a:t>
            </a:r>
            <a:r>
              <a:rPr lang="sk-SK" sz="2800" b="1" spc="141" dirty="0">
                <a:solidFill>
                  <a:schemeClr val="tx1"/>
                </a:solidFill>
                <a:effectLst/>
              </a:rPr>
              <a:t> </a:t>
            </a:r>
            <a:r>
              <a:rPr lang="sk-SK" sz="2800" b="1" dirty="0">
                <a:solidFill>
                  <a:schemeClr val="tx1"/>
                </a:solidFill>
                <a:effectLst/>
              </a:rPr>
              <a:t>stavebníka,</a:t>
            </a:r>
            <a:r>
              <a:rPr lang="sk-SK" sz="2800" b="1" spc="141" dirty="0">
                <a:solidFill>
                  <a:schemeClr val="tx1"/>
                </a:solidFill>
                <a:effectLst/>
              </a:rPr>
              <a:t> </a:t>
            </a:r>
            <a:r>
              <a:rPr lang="sk-SK" sz="2800" b="1" dirty="0">
                <a:solidFill>
                  <a:schemeClr val="tx1"/>
                </a:solidFill>
                <a:effectLst/>
              </a:rPr>
              <a:t>resp.</a:t>
            </a:r>
            <a:r>
              <a:rPr lang="sk-SK" sz="2800" b="1" spc="141" dirty="0">
                <a:solidFill>
                  <a:schemeClr val="tx1"/>
                </a:solidFill>
                <a:effectLst/>
              </a:rPr>
              <a:t> </a:t>
            </a:r>
            <a:r>
              <a:rPr lang="sk-SK" sz="2800" b="1" dirty="0">
                <a:solidFill>
                  <a:schemeClr val="tx1"/>
                </a:solidFill>
                <a:effectLst/>
              </a:rPr>
              <a:t>projektanta</a:t>
            </a:r>
            <a:r>
              <a:rPr lang="sk-SK" sz="2800" b="1" spc="141" dirty="0">
                <a:solidFill>
                  <a:schemeClr val="tx1"/>
                </a:solidFill>
                <a:effectLst/>
              </a:rPr>
              <a:t> </a:t>
            </a:r>
            <a:r>
              <a:rPr lang="sk-SK" sz="2800" b="1" dirty="0">
                <a:solidFill>
                  <a:schemeClr val="tx1"/>
                </a:solidFill>
                <a:effectLst/>
              </a:rPr>
              <a:t>prerokovať</a:t>
            </a:r>
            <a:r>
              <a:rPr lang="sk-SK" sz="2800" b="1" spc="141" dirty="0">
                <a:solidFill>
                  <a:schemeClr val="tx1"/>
                </a:solidFill>
                <a:effectLst/>
              </a:rPr>
              <a:t> </a:t>
            </a:r>
            <a:r>
              <a:rPr lang="sk-SK" sz="2800" b="1" dirty="0">
                <a:solidFill>
                  <a:schemeClr val="tx1"/>
                </a:solidFill>
                <a:effectLst/>
              </a:rPr>
              <a:t>stavebný</a:t>
            </a:r>
            <a:r>
              <a:rPr lang="sk-SK" sz="2800" b="1" spc="141" dirty="0">
                <a:solidFill>
                  <a:schemeClr val="tx1"/>
                </a:solidFill>
                <a:effectLst/>
              </a:rPr>
              <a:t> </a:t>
            </a:r>
            <a:r>
              <a:rPr lang="sk-SK" sz="2800" b="1" dirty="0">
                <a:solidFill>
                  <a:schemeClr val="tx1"/>
                </a:solidFill>
                <a:effectLst/>
              </a:rPr>
              <a:t>zámer</a:t>
            </a:r>
            <a:r>
              <a:rPr lang="sk-SK" sz="2800" b="1" spc="141" dirty="0">
                <a:solidFill>
                  <a:schemeClr val="tx1"/>
                </a:solidFill>
                <a:effectLst/>
              </a:rPr>
              <a:t> </a:t>
            </a:r>
            <a:r>
              <a:rPr lang="sk-SK" sz="2800" b="1" dirty="0">
                <a:solidFill>
                  <a:schemeClr val="tx1"/>
                </a:solidFill>
                <a:effectLst/>
              </a:rPr>
              <a:t>s obcou,</a:t>
            </a:r>
            <a:r>
              <a:rPr lang="sk-SK" sz="2800" b="1" spc="141" dirty="0">
                <a:solidFill>
                  <a:schemeClr val="tx1"/>
                </a:solidFill>
                <a:effectLst/>
              </a:rPr>
              <a:t> </a:t>
            </a:r>
            <a:r>
              <a:rPr lang="sk-SK" sz="2800" b="1" dirty="0">
                <a:solidFill>
                  <a:schemeClr val="tx1"/>
                </a:solidFill>
                <a:effectLst/>
              </a:rPr>
              <a:t>dotknutými orgánmi a účastníkmi konania </a:t>
            </a:r>
          </a:p>
          <a:p>
            <a:pPr>
              <a:buFont typeface="Wingdings" panose="05000000000000000000" pitchFamily="2" charset="2"/>
              <a:buChar char="v"/>
            </a:pPr>
            <a:r>
              <a:rPr lang="sk-SK" sz="2800" b="1" i="1" dirty="0">
                <a:solidFill>
                  <a:schemeClr val="tx1"/>
                </a:solidFill>
              </a:rPr>
              <a:t>Časovo je táto povinnosť vymedzená </a:t>
            </a:r>
            <a:r>
              <a:rPr lang="sk-SK" sz="2800" b="1" i="1" dirty="0">
                <a:solidFill>
                  <a:schemeClr val="tx1"/>
                </a:solidFill>
                <a:effectLst/>
              </a:rPr>
              <a:t>v prípravnej fáze ešte pred začatím konania na stavebnom úrade.</a:t>
            </a:r>
          </a:p>
          <a:p>
            <a:endParaRPr lang="sk-SK" b="1" i="1" dirty="0">
              <a:solidFill>
                <a:schemeClr val="tx1"/>
              </a:solidFill>
            </a:endParaRPr>
          </a:p>
          <a:p>
            <a:endParaRPr lang="sk-SK" b="1" i="1" dirty="0">
              <a:solidFill>
                <a:schemeClr val="tx1"/>
              </a:solidFill>
            </a:endParaRPr>
          </a:p>
        </p:txBody>
      </p:sp>
      <p:pic>
        <p:nvPicPr>
          <p:cNvPr id="5" name="Obrázok 4">
            <a:extLst>
              <a:ext uri="{FF2B5EF4-FFF2-40B4-BE49-F238E27FC236}">
                <a16:creationId xmlns:a16="http://schemas.microsoft.com/office/drawing/2014/main" id="{E2471D95-73B6-7641-201A-4BE4827C41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023605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D4F78E-FF16-1C01-B8E3-DB4E90B3274E}"/>
              </a:ext>
            </a:extLst>
          </p:cNvPr>
          <p:cNvSpPr>
            <a:spLocks noGrp="1"/>
          </p:cNvSpPr>
          <p:nvPr>
            <p:ph type="title"/>
          </p:nvPr>
        </p:nvSpPr>
        <p:spPr>
          <a:xfrm>
            <a:off x="1033272" y="118873"/>
            <a:ext cx="10396728" cy="1389888"/>
          </a:xfrm>
        </p:spPr>
        <p:txBody>
          <a:bodyPr>
            <a:noAutofit/>
          </a:bodyPr>
          <a:lstStyle/>
          <a:p>
            <a:r>
              <a:rPr lang="sk-SK" sz="4800" dirty="0"/>
              <a:t>2. Postup pri prerokovaní stavebného zámeru</a:t>
            </a:r>
            <a:endParaRPr lang="en-GB" sz="4800" dirty="0"/>
          </a:p>
        </p:txBody>
      </p:sp>
      <p:sp>
        <p:nvSpPr>
          <p:cNvPr id="3" name="Zástupný objekt pre obsah 2">
            <a:extLst>
              <a:ext uri="{FF2B5EF4-FFF2-40B4-BE49-F238E27FC236}">
                <a16:creationId xmlns:a16="http://schemas.microsoft.com/office/drawing/2014/main" id="{1B66D306-CEEF-4F7E-16EE-24438659872A}"/>
              </a:ext>
            </a:extLst>
          </p:cNvPr>
          <p:cNvSpPr>
            <a:spLocks noGrp="1"/>
          </p:cNvSpPr>
          <p:nvPr>
            <p:ph idx="1"/>
          </p:nvPr>
        </p:nvSpPr>
        <p:spPr>
          <a:xfrm>
            <a:off x="1251678" y="1572769"/>
            <a:ext cx="10178322" cy="4306824"/>
          </a:xfrm>
        </p:spPr>
        <p:txBody>
          <a:bodyPr>
            <a:normAutofit lnSpcReduction="10000"/>
          </a:bodyPr>
          <a:lstStyle/>
          <a:p>
            <a:pPr>
              <a:buFont typeface="Wingdings" panose="05000000000000000000" pitchFamily="2" charset="2"/>
              <a:buChar char="§"/>
            </a:pPr>
            <a:r>
              <a:rPr lang="sk-SK" sz="2400" dirty="0">
                <a:solidFill>
                  <a:schemeClr val="tx1"/>
                </a:solidFill>
              </a:rPr>
              <a:t>Stavebník, alebo ním poverený projektant v informačnom systéme :</a:t>
            </a:r>
          </a:p>
          <a:p>
            <a:pPr>
              <a:buFont typeface="Wingdings" panose="05000000000000000000" pitchFamily="2" charset="2"/>
              <a:buChar char="q"/>
            </a:pPr>
            <a:r>
              <a:rPr lang="sk-SK" sz="2400" dirty="0">
                <a:solidFill>
                  <a:schemeClr val="tx1"/>
                </a:solidFill>
              </a:rPr>
              <a:t>sprístupní projektovú dokumentáciu a </a:t>
            </a:r>
          </a:p>
          <a:p>
            <a:pPr>
              <a:buFont typeface="Wingdings" panose="05000000000000000000" pitchFamily="2" charset="2"/>
              <a:buChar char="q"/>
            </a:pPr>
            <a:r>
              <a:rPr lang="sk-SK" sz="2400" dirty="0">
                <a:solidFill>
                  <a:schemeClr val="tx1"/>
                </a:solidFill>
              </a:rPr>
              <a:t>požiada príslušný orgán územného plánovania o vydanie záväzného stanoviska k stavebnému zámeru,</a:t>
            </a:r>
          </a:p>
          <a:p>
            <a:pPr>
              <a:buFont typeface="Wingdings" panose="05000000000000000000" pitchFamily="2" charset="2"/>
              <a:buChar char="q"/>
            </a:pPr>
            <a:r>
              <a:rPr lang="sk-SK" sz="2400" dirty="0">
                <a:solidFill>
                  <a:schemeClr val="tx1"/>
                </a:solidFill>
              </a:rPr>
              <a:t>požiada aj dotknutý orgán a dotknuté právnické osoby podľa druhu navrhovaných stavebných prác a pôsobnosti dotknutých orgánov o vydanie záväzného stanoviska k stavebnému zámeru.</a:t>
            </a:r>
          </a:p>
          <a:p>
            <a:pPr>
              <a:buFont typeface="Wingdings" panose="05000000000000000000" pitchFamily="2" charset="2"/>
              <a:buChar char="§"/>
            </a:pPr>
            <a:r>
              <a:rPr lang="sk-SK" sz="2400" dirty="0">
                <a:solidFill>
                  <a:schemeClr val="tx1"/>
                </a:solidFill>
              </a:rPr>
              <a:t>Stavebník na tento účel môže sprístupniť projektovú dokumentáciu v stupni </a:t>
            </a:r>
          </a:p>
          <a:p>
            <a:pPr marL="457200" indent="-457200">
              <a:buAutoNum type="alphaLcParenR"/>
            </a:pPr>
            <a:r>
              <a:rPr lang="sk-SK" sz="2400" dirty="0">
                <a:solidFill>
                  <a:schemeClr val="tx1"/>
                </a:solidFill>
              </a:rPr>
              <a:t>stavebný zámer alebo</a:t>
            </a:r>
          </a:p>
          <a:p>
            <a:pPr marL="457200" indent="-457200">
              <a:buAutoNum type="alphaLcParenR"/>
            </a:pPr>
            <a:r>
              <a:rPr lang="sk-SK" sz="2400" dirty="0">
                <a:solidFill>
                  <a:schemeClr val="tx1"/>
                </a:solidFill>
              </a:rPr>
              <a:t>stavebný zámer a projekt stavby.</a:t>
            </a:r>
          </a:p>
          <a:p>
            <a:endParaRPr lang="en-GB" dirty="0"/>
          </a:p>
        </p:txBody>
      </p:sp>
      <p:pic>
        <p:nvPicPr>
          <p:cNvPr id="4" name="Obrázok 3">
            <a:extLst>
              <a:ext uri="{FF2B5EF4-FFF2-40B4-BE49-F238E27FC236}">
                <a16:creationId xmlns:a16="http://schemas.microsoft.com/office/drawing/2014/main" id="{3DF35058-A198-38F8-7EB1-3940C43995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3400" y="5219333"/>
            <a:ext cx="1800000" cy="1638667"/>
          </a:xfrm>
          <a:prstGeom prst="rect">
            <a:avLst/>
          </a:prstGeom>
        </p:spPr>
      </p:pic>
    </p:spTree>
    <p:extLst>
      <p:ext uri="{BB962C8B-B14F-4D97-AF65-F5344CB8AC3E}">
        <p14:creationId xmlns:p14="http://schemas.microsoft.com/office/powerpoint/2010/main" val="91965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89AB001-9A72-60F8-FDCB-C4ACB0A21E0C}"/>
              </a:ext>
            </a:extLst>
          </p:cNvPr>
          <p:cNvSpPr>
            <a:spLocks noGrp="1"/>
          </p:cNvSpPr>
          <p:nvPr>
            <p:ph type="title"/>
          </p:nvPr>
        </p:nvSpPr>
        <p:spPr/>
        <p:txBody>
          <a:bodyPr/>
          <a:lstStyle/>
          <a:p>
            <a:r>
              <a:rPr lang="sk-SK" dirty="0"/>
              <a:t>3. </a:t>
            </a:r>
            <a:r>
              <a:rPr lang="sk-SK" sz="4800" dirty="0"/>
              <a:t>Dotknuté</a:t>
            </a:r>
            <a:r>
              <a:rPr lang="sk-SK" dirty="0"/>
              <a:t> orgány a dotknuté právnické osoby</a:t>
            </a:r>
            <a:endParaRPr lang="en-GB" dirty="0"/>
          </a:p>
        </p:txBody>
      </p:sp>
      <p:sp>
        <p:nvSpPr>
          <p:cNvPr id="3" name="Zástupný objekt pre obsah 2">
            <a:extLst>
              <a:ext uri="{FF2B5EF4-FFF2-40B4-BE49-F238E27FC236}">
                <a16:creationId xmlns:a16="http://schemas.microsoft.com/office/drawing/2014/main" id="{EDD13D96-F4B0-0719-FF20-332D1434E4CD}"/>
              </a:ext>
            </a:extLst>
          </p:cNvPr>
          <p:cNvSpPr>
            <a:spLocks noGrp="1"/>
          </p:cNvSpPr>
          <p:nvPr>
            <p:ph idx="1"/>
          </p:nvPr>
        </p:nvSpPr>
        <p:spPr>
          <a:xfrm>
            <a:off x="1060704" y="1874517"/>
            <a:ext cx="10369296" cy="4005075"/>
          </a:xfrm>
        </p:spPr>
        <p:txBody>
          <a:bodyPr>
            <a:normAutofit/>
          </a:bodyPr>
          <a:lstStyle/>
          <a:p>
            <a:r>
              <a:rPr lang="sk-SK" dirty="0">
                <a:solidFill>
                  <a:schemeClr val="tx1"/>
                </a:solidFill>
              </a:rPr>
              <a:t>Záväzné stanoviská orgánov územného plánovania - výstavbu možno uskutočniť len v súlade so záväznou časťou územnoplánovacej dokumentácie </a:t>
            </a:r>
          </a:p>
          <a:p>
            <a:pPr>
              <a:buNone/>
            </a:pPr>
            <a:r>
              <a:rPr lang="sk-SK" dirty="0">
                <a:solidFill>
                  <a:schemeClr val="tx1"/>
                </a:solidFill>
              </a:rPr>
              <a:t>Záväzné stanoviska dotknutých právnických osôb: </a:t>
            </a:r>
          </a:p>
          <a:p>
            <a:pPr>
              <a:buFont typeface="Wingdings" panose="05000000000000000000" pitchFamily="2" charset="2"/>
              <a:buChar char="q"/>
            </a:pPr>
            <a:r>
              <a:rPr lang="sk-SK" dirty="0">
                <a:solidFill>
                  <a:schemeClr val="tx1"/>
                </a:solidFill>
              </a:rPr>
              <a:t>právnická osoba, ktorá sa vyjadruje ako vlastník, správca alebo prevádzkovateľ stavby dopravnej infraštruktúry, stavby siete technického vybavenia na vymedzenom území, a ako správca bodov geodetických základov; </a:t>
            </a:r>
          </a:p>
          <a:p>
            <a:pPr>
              <a:buFont typeface="Wingdings" panose="05000000000000000000" pitchFamily="2" charset="2"/>
              <a:buChar char="q"/>
            </a:pPr>
            <a:r>
              <a:rPr lang="sk-SK" dirty="0">
                <a:solidFill>
                  <a:schemeClr val="tx1"/>
                </a:solidFill>
              </a:rPr>
              <a:t>oprávnená právnická osoba, ktorá sa vyjadruje v oblasti bezpečnosti a ochrany zdravia pri práci, ak ide o stavbu, pri ktorej sa posúdenie bezpečnosti a ochrany zdravia pri práci vyžaduje.</a:t>
            </a:r>
          </a:p>
          <a:p>
            <a:pPr>
              <a:buFont typeface="Wingdings" panose="05000000000000000000" pitchFamily="2" charset="2"/>
              <a:buChar char="v"/>
            </a:pPr>
            <a:r>
              <a:rPr lang="sk-SK" b="1" i="1" dirty="0">
                <a:solidFill>
                  <a:schemeClr val="tx1"/>
                </a:solidFill>
              </a:rPr>
              <a:t>zoznam dotknutých právnických osôb vedie v informačnom systéme úrad.</a:t>
            </a:r>
          </a:p>
          <a:p>
            <a:pPr>
              <a:buFont typeface="Wingdings" panose="05000000000000000000" pitchFamily="2" charset="2"/>
              <a:buChar char="v"/>
            </a:pPr>
            <a:r>
              <a:rPr lang="sk-SK" b="1" i="1" dirty="0">
                <a:solidFill>
                  <a:schemeClr val="tx1"/>
                </a:solidFill>
              </a:rPr>
              <a:t>Dotknutý orgán je viazaný obsahom vlastného záväzného stanoviska.</a:t>
            </a:r>
          </a:p>
          <a:p>
            <a:pPr>
              <a:buFont typeface="Wingdings" panose="05000000000000000000" pitchFamily="2" charset="2"/>
              <a:buChar char="v"/>
            </a:pPr>
            <a:endParaRPr lang="sk-SK" b="1" i="1" dirty="0">
              <a:solidFill>
                <a:schemeClr val="tx1"/>
              </a:solidFill>
            </a:endParaRPr>
          </a:p>
        </p:txBody>
      </p:sp>
      <p:pic>
        <p:nvPicPr>
          <p:cNvPr id="4" name="Obrázok 3">
            <a:extLst>
              <a:ext uri="{FF2B5EF4-FFF2-40B4-BE49-F238E27FC236}">
                <a16:creationId xmlns:a16="http://schemas.microsoft.com/office/drawing/2014/main" id="{269E2EF7-2748-AD8C-CDBC-E5B6A13F7E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3400" y="5219333"/>
            <a:ext cx="1800000" cy="1638667"/>
          </a:xfrm>
          <a:prstGeom prst="rect">
            <a:avLst/>
          </a:prstGeom>
        </p:spPr>
      </p:pic>
    </p:spTree>
    <p:extLst>
      <p:ext uri="{BB962C8B-B14F-4D97-AF65-F5344CB8AC3E}">
        <p14:creationId xmlns:p14="http://schemas.microsoft.com/office/powerpoint/2010/main" val="5210215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9572D6-22FA-0B76-24C6-EAE70494193D}"/>
              </a:ext>
            </a:extLst>
          </p:cNvPr>
          <p:cNvSpPr>
            <a:spLocks noGrp="1"/>
          </p:cNvSpPr>
          <p:nvPr>
            <p:ph type="title"/>
          </p:nvPr>
        </p:nvSpPr>
        <p:spPr>
          <a:xfrm>
            <a:off x="1251678" y="382385"/>
            <a:ext cx="10178322" cy="852055"/>
          </a:xfrm>
        </p:spPr>
        <p:txBody>
          <a:bodyPr>
            <a:normAutofit/>
          </a:bodyPr>
          <a:lstStyle/>
          <a:p>
            <a:r>
              <a:rPr lang="sk-SK" sz="4800" dirty="0"/>
              <a:t>Pokračovanie:</a:t>
            </a:r>
            <a:endParaRPr lang="en-GB" sz="4800" dirty="0"/>
          </a:p>
        </p:txBody>
      </p:sp>
      <p:sp>
        <p:nvSpPr>
          <p:cNvPr id="3" name="Zástupný objekt pre obsah 2">
            <a:extLst>
              <a:ext uri="{FF2B5EF4-FFF2-40B4-BE49-F238E27FC236}">
                <a16:creationId xmlns:a16="http://schemas.microsoft.com/office/drawing/2014/main" id="{43762B96-47CB-747E-67CF-617332236427}"/>
              </a:ext>
            </a:extLst>
          </p:cNvPr>
          <p:cNvSpPr>
            <a:spLocks noGrp="1"/>
          </p:cNvSpPr>
          <p:nvPr>
            <p:ph idx="1"/>
          </p:nvPr>
        </p:nvSpPr>
        <p:spPr>
          <a:xfrm>
            <a:off x="1097280" y="1453897"/>
            <a:ext cx="10332720" cy="4425696"/>
          </a:xfrm>
        </p:spPr>
        <p:txBody>
          <a:bodyPr>
            <a:normAutofit lnSpcReduction="10000"/>
          </a:bodyPr>
          <a:lstStyle/>
          <a:p>
            <a:r>
              <a:rPr lang="sk-SK" sz="2400" dirty="0">
                <a:solidFill>
                  <a:schemeClr val="tx1"/>
                </a:solidFill>
              </a:rPr>
              <a:t>Lehota na vydanie záväzného stanoviska orgánu územného plánovania a záväzného stanoviska dotknutého orgánu je :</a:t>
            </a:r>
          </a:p>
          <a:p>
            <a:pPr>
              <a:buFont typeface="Wingdings" panose="05000000000000000000" pitchFamily="2" charset="2"/>
              <a:buChar char="q"/>
            </a:pPr>
            <a:r>
              <a:rPr lang="sk-SK" sz="2400" dirty="0">
                <a:solidFill>
                  <a:schemeClr val="tx1"/>
                </a:solidFill>
              </a:rPr>
              <a:t>30 dní odo dňa doručenia žiadosti, alebo </a:t>
            </a:r>
          </a:p>
          <a:p>
            <a:pPr>
              <a:buFont typeface="Wingdings" panose="05000000000000000000" pitchFamily="2" charset="2"/>
              <a:buChar char="q"/>
            </a:pPr>
            <a:r>
              <a:rPr lang="sk-SK" sz="2400" dirty="0">
                <a:solidFill>
                  <a:schemeClr val="tx1"/>
                </a:solidFill>
              </a:rPr>
              <a:t>pri zložitých stavbách 60 dní.</a:t>
            </a:r>
          </a:p>
          <a:p>
            <a:r>
              <a:rPr lang="sk-SK" sz="2400" dirty="0">
                <a:solidFill>
                  <a:schemeClr val="tx1"/>
                </a:solidFill>
              </a:rPr>
              <a:t>Lehota na vyjadrenie dotknutej právnickej osoby je 30 dní odo dňa doručenia žiadosti; pri zložitých stavbách môže byť táto lehota najviac 60 dní.</a:t>
            </a:r>
          </a:p>
          <a:p>
            <a:r>
              <a:rPr lang="sk-SK" sz="2400" dirty="0">
                <a:solidFill>
                  <a:schemeClr val="tx1"/>
                </a:solidFill>
              </a:rPr>
              <a:t> Ak dotknutý orgán nevydá záväzné stanovisko predpokladá sa, že nemá pripomienky ani požiadavky na obsah stavebného zámeru.</a:t>
            </a:r>
          </a:p>
          <a:p>
            <a:pPr>
              <a:buFont typeface="Wingdings" panose="05000000000000000000" pitchFamily="2" charset="2"/>
              <a:buChar char="v"/>
            </a:pPr>
            <a:r>
              <a:rPr lang="sk-SK" sz="2400" b="1" i="1" dirty="0">
                <a:solidFill>
                  <a:schemeClr val="tx1"/>
                </a:solidFill>
              </a:rPr>
              <a:t>Projektant tieto skutočnosti uvedie v správe o prerokovaní stavebného zámeru.</a:t>
            </a:r>
            <a:endParaRPr lang="en-GB" sz="2400" b="1" i="1" dirty="0">
              <a:solidFill>
                <a:schemeClr val="tx1"/>
              </a:solidFill>
            </a:endParaRPr>
          </a:p>
        </p:txBody>
      </p:sp>
      <p:pic>
        <p:nvPicPr>
          <p:cNvPr id="4" name="Obrázok 3">
            <a:extLst>
              <a:ext uri="{FF2B5EF4-FFF2-40B4-BE49-F238E27FC236}">
                <a16:creationId xmlns:a16="http://schemas.microsoft.com/office/drawing/2014/main" id="{31912F0C-E570-36E5-D662-40DB3621AC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3400" y="5219333"/>
            <a:ext cx="1800000" cy="1638667"/>
          </a:xfrm>
          <a:prstGeom prst="rect">
            <a:avLst/>
          </a:prstGeom>
        </p:spPr>
      </p:pic>
    </p:spTree>
    <p:extLst>
      <p:ext uri="{BB962C8B-B14F-4D97-AF65-F5344CB8AC3E}">
        <p14:creationId xmlns:p14="http://schemas.microsoft.com/office/powerpoint/2010/main" val="1981330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E7DA6D-BDE8-B9DF-72EB-1D1CD6D59A1A}"/>
              </a:ext>
            </a:extLst>
          </p:cNvPr>
          <p:cNvSpPr>
            <a:spLocks noGrp="1"/>
          </p:cNvSpPr>
          <p:nvPr>
            <p:ph type="title"/>
          </p:nvPr>
        </p:nvSpPr>
        <p:spPr/>
        <p:txBody>
          <a:bodyPr>
            <a:normAutofit/>
          </a:bodyPr>
          <a:lstStyle/>
          <a:p>
            <a:r>
              <a:rPr lang="sk-SK" sz="4800" dirty="0"/>
              <a:t>4. Správa o prerokovaní stavebného zámeru</a:t>
            </a:r>
            <a:endParaRPr lang="en-GB" sz="4800" dirty="0"/>
          </a:p>
        </p:txBody>
      </p:sp>
      <p:sp>
        <p:nvSpPr>
          <p:cNvPr id="3" name="Zástupný objekt pre obsah 2">
            <a:extLst>
              <a:ext uri="{FF2B5EF4-FFF2-40B4-BE49-F238E27FC236}">
                <a16:creationId xmlns:a16="http://schemas.microsoft.com/office/drawing/2014/main" id="{9238E0F8-688D-E9F5-8CF7-839FBA9CD2FA}"/>
              </a:ext>
            </a:extLst>
          </p:cNvPr>
          <p:cNvSpPr>
            <a:spLocks noGrp="1"/>
          </p:cNvSpPr>
          <p:nvPr>
            <p:ph idx="1"/>
          </p:nvPr>
        </p:nvSpPr>
        <p:spPr>
          <a:xfrm>
            <a:off x="1251678" y="1938529"/>
            <a:ext cx="10178322" cy="3941064"/>
          </a:xfrm>
        </p:spPr>
        <p:txBody>
          <a:bodyPr>
            <a:normAutofit fontScale="92500"/>
          </a:bodyPr>
          <a:lstStyle/>
          <a:p>
            <a:pPr>
              <a:buFont typeface="Wingdings" panose="05000000000000000000" pitchFamily="2" charset="2"/>
              <a:buChar char="§"/>
            </a:pPr>
            <a:r>
              <a:rPr lang="sk-SK" sz="2400" dirty="0">
                <a:solidFill>
                  <a:schemeClr val="tx1"/>
                </a:solidFill>
              </a:rPr>
              <a:t>Stavebník alebo ním poverený projektant vypracuje správu o prerokovaní stavebného zámeru, v ktorej vyhodnotí :</a:t>
            </a:r>
          </a:p>
          <a:p>
            <a:pPr>
              <a:buFont typeface="Wingdings" panose="05000000000000000000" pitchFamily="2" charset="2"/>
              <a:buChar char="q"/>
            </a:pPr>
            <a:r>
              <a:rPr lang="sk-SK" sz="2400" dirty="0">
                <a:solidFill>
                  <a:schemeClr val="tx1"/>
                </a:solidFill>
              </a:rPr>
              <a:t>všetky uplatnené stanoviská a vyjadrenia, </a:t>
            </a:r>
          </a:p>
          <a:p>
            <a:pPr>
              <a:buFont typeface="Wingdings" panose="05000000000000000000" pitchFamily="2" charset="2"/>
              <a:buChar char="q"/>
            </a:pPr>
            <a:r>
              <a:rPr lang="sk-SK" sz="2400" dirty="0">
                <a:solidFill>
                  <a:schemeClr val="tx1"/>
                </a:solidFill>
              </a:rPr>
              <a:t>uvedie údaj o subjekte, ktorý pripomienku uplatnil, a </a:t>
            </a:r>
          </a:p>
          <a:p>
            <a:pPr>
              <a:buFont typeface="Wingdings" panose="05000000000000000000" pitchFamily="2" charset="2"/>
              <a:buChar char="q"/>
            </a:pPr>
            <a:r>
              <a:rPr lang="sk-SK" sz="2400" dirty="0">
                <a:solidFill>
                  <a:schemeClr val="tx1"/>
                </a:solidFill>
              </a:rPr>
              <a:t>spôsob vyhodnotenia uplatnenej pripomienky. </a:t>
            </a:r>
          </a:p>
          <a:p>
            <a:pPr>
              <a:buFont typeface="Wingdings" panose="05000000000000000000" pitchFamily="2" charset="2"/>
              <a:buChar char="v"/>
            </a:pPr>
            <a:r>
              <a:rPr lang="sk-SK" sz="2400" b="1" i="1" dirty="0">
                <a:solidFill>
                  <a:schemeClr val="tx1"/>
                </a:solidFill>
              </a:rPr>
              <a:t>K správe o prerokovaní stavebného zámeru stavebník alebo ním poverený projektant priloží všetky zabezpečené podklady.</a:t>
            </a:r>
          </a:p>
          <a:p>
            <a:pPr>
              <a:buFont typeface="Wingdings" panose="05000000000000000000" pitchFamily="2" charset="2"/>
              <a:buChar char="v"/>
            </a:pPr>
            <a:r>
              <a:rPr lang="sk-SK" sz="2400" b="1" i="1" dirty="0">
                <a:solidFill>
                  <a:schemeClr val="tx1"/>
                </a:solidFill>
              </a:rPr>
              <a:t>Správa o prerokovaní stavebného zámeru je spolu so stavebným zámerom podkladom na konanie o stavebnom zámere na stavebnom úrade.</a:t>
            </a:r>
          </a:p>
          <a:p>
            <a:endParaRPr lang="en-GB" dirty="0"/>
          </a:p>
        </p:txBody>
      </p:sp>
      <p:pic>
        <p:nvPicPr>
          <p:cNvPr id="4" name="Obrázok 3">
            <a:extLst>
              <a:ext uri="{FF2B5EF4-FFF2-40B4-BE49-F238E27FC236}">
                <a16:creationId xmlns:a16="http://schemas.microsoft.com/office/drawing/2014/main" id="{2EB46766-5C35-F0EC-23D3-EC62008E94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3400" y="5219333"/>
            <a:ext cx="1800000" cy="1638667"/>
          </a:xfrm>
          <a:prstGeom prst="rect">
            <a:avLst/>
          </a:prstGeom>
        </p:spPr>
      </p:pic>
    </p:spTree>
    <p:extLst>
      <p:ext uri="{BB962C8B-B14F-4D97-AF65-F5344CB8AC3E}">
        <p14:creationId xmlns:p14="http://schemas.microsoft.com/office/powerpoint/2010/main" val="1335040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35152A-ACA0-FA35-3BA0-AF1E9EDDF1C8}"/>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A74885E3-3AF4-ED4F-CA6E-D11857B4F63A}"/>
              </a:ext>
            </a:extLst>
          </p:cNvPr>
          <p:cNvSpPr>
            <a:spLocks noGrp="1"/>
          </p:cNvSpPr>
          <p:nvPr>
            <p:ph type="title"/>
          </p:nvPr>
        </p:nvSpPr>
        <p:spPr>
          <a:xfrm>
            <a:off x="2481943" y="747084"/>
            <a:ext cx="9710057" cy="4391431"/>
          </a:xfrm>
        </p:spPr>
        <p:txBody>
          <a:bodyPr>
            <a:noAutofit/>
          </a:bodyPr>
          <a:lstStyle/>
          <a:p>
            <a:pPr algn="ctr">
              <a:buSzPts val="1000"/>
              <a:tabLst>
                <a:tab pos="457200" algn="l"/>
              </a:tabLst>
            </a:pPr>
            <a:r>
              <a:rPr lang="sk-SK" sz="4800" dirty="0"/>
              <a:t>Vydávanie záväzných stanovísk</a:t>
            </a:r>
          </a:p>
        </p:txBody>
      </p:sp>
      <p:sp>
        <p:nvSpPr>
          <p:cNvPr id="5" name="Zástupný text 4">
            <a:extLst>
              <a:ext uri="{FF2B5EF4-FFF2-40B4-BE49-F238E27FC236}">
                <a16:creationId xmlns:a16="http://schemas.microsoft.com/office/drawing/2014/main" id="{FC478462-6D37-36E5-9AE6-6EFD9AF3A87F}"/>
              </a:ext>
            </a:extLst>
          </p:cNvPr>
          <p:cNvSpPr>
            <a:spLocks noGrp="1"/>
          </p:cNvSpPr>
          <p:nvPr>
            <p:ph type="body" idx="1"/>
          </p:nvPr>
        </p:nvSpPr>
        <p:spPr/>
        <p:txBody>
          <a:bodyPr/>
          <a:lstStyle/>
          <a:p>
            <a:r>
              <a:rPr lang="sk-SK" dirty="0"/>
              <a:t>od 1.4.2025 postupom podľa zákona č. 200/2022 </a:t>
            </a:r>
            <a:r>
              <a:rPr lang="sk-SK" dirty="0" err="1"/>
              <a:t>Z.z</a:t>
            </a:r>
            <a:r>
              <a:rPr lang="sk-SK" dirty="0"/>
              <a:t>.</a:t>
            </a:r>
            <a:endParaRPr lang="en-GB" dirty="0"/>
          </a:p>
        </p:txBody>
      </p:sp>
      <p:pic>
        <p:nvPicPr>
          <p:cNvPr id="10" name="Obrázok 9">
            <a:extLst>
              <a:ext uri="{FF2B5EF4-FFF2-40B4-BE49-F238E27FC236}">
                <a16:creationId xmlns:a16="http://schemas.microsoft.com/office/drawing/2014/main" id="{554BE866-D566-889E-73B1-3E562927E3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287602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2EB142-A593-AD09-AB2C-5BF3E4C4C8CA}"/>
              </a:ext>
            </a:extLst>
          </p:cNvPr>
          <p:cNvSpPr>
            <a:spLocks noGrp="1"/>
          </p:cNvSpPr>
          <p:nvPr>
            <p:ph type="title"/>
          </p:nvPr>
        </p:nvSpPr>
        <p:spPr>
          <a:xfrm>
            <a:off x="1095555" y="250404"/>
            <a:ext cx="10178322" cy="1492132"/>
          </a:xfrm>
        </p:spPr>
        <p:txBody>
          <a:bodyPr>
            <a:normAutofit/>
          </a:bodyPr>
          <a:lstStyle/>
          <a:p>
            <a:r>
              <a:rPr lang="sk-SK" sz="4800" dirty="0">
                <a:solidFill>
                  <a:schemeClr val="tx1"/>
                </a:solidFill>
              </a:rPr>
              <a:t>1. Úprava záväzného stanoviska</a:t>
            </a:r>
            <a:endParaRPr lang="en-GB" sz="4800" dirty="0"/>
          </a:p>
        </p:txBody>
      </p:sp>
      <p:sp>
        <p:nvSpPr>
          <p:cNvPr id="3" name="Zástupný objekt pre obsah 2">
            <a:extLst>
              <a:ext uri="{FF2B5EF4-FFF2-40B4-BE49-F238E27FC236}">
                <a16:creationId xmlns:a16="http://schemas.microsoft.com/office/drawing/2014/main" id="{F9F7187C-5EBB-404B-EA99-471DE6EA827A}"/>
              </a:ext>
            </a:extLst>
          </p:cNvPr>
          <p:cNvSpPr>
            <a:spLocks noGrp="1"/>
          </p:cNvSpPr>
          <p:nvPr>
            <p:ph idx="1"/>
          </p:nvPr>
        </p:nvSpPr>
        <p:spPr>
          <a:xfrm>
            <a:off x="1095555" y="1742536"/>
            <a:ext cx="10334445" cy="4733079"/>
          </a:xfrm>
        </p:spPr>
        <p:txBody>
          <a:bodyPr>
            <a:normAutofit lnSpcReduction="10000"/>
          </a:bodyPr>
          <a:lstStyle/>
          <a:p>
            <a:pPr>
              <a:buFont typeface="Wingdings" panose="05000000000000000000" pitchFamily="2" charset="2"/>
              <a:buChar char="§"/>
            </a:pPr>
            <a:r>
              <a:rPr lang="sk-SK" sz="3200" b="1" dirty="0">
                <a:solidFill>
                  <a:schemeClr val="tx1"/>
                </a:solidFill>
                <a:cs typeface="Calibri" panose="020F0502020204030204" pitchFamily="34" charset="0"/>
              </a:rPr>
              <a:t>Zákon č. 200/23022 </a:t>
            </a:r>
            <a:r>
              <a:rPr lang="sk-SK" sz="3200" b="1" dirty="0" err="1">
                <a:solidFill>
                  <a:schemeClr val="tx1"/>
                </a:solidFill>
                <a:cs typeface="Calibri" panose="020F0502020204030204" pitchFamily="34" charset="0"/>
              </a:rPr>
              <a:t>Z.z</a:t>
            </a:r>
            <a:r>
              <a:rPr lang="sk-SK" sz="3200" b="1" dirty="0">
                <a:solidFill>
                  <a:schemeClr val="tx1"/>
                </a:solidFill>
                <a:cs typeface="Calibri" panose="020F0502020204030204" pitchFamily="34" charset="0"/>
              </a:rPr>
              <a:t>., v </a:t>
            </a:r>
            <a:r>
              <a:rPr lang="sk-SK" sz="3200" b="1" dirty="0" err="1">
                <a:solidFill>
                  <a:schemeClr val="tx1"/>
                </a:solidFill>
                <a:cs typeface="Calibri" panose="020F0502020204030204" pitchFamily="34" charset="0"/>
              </a:rPr>
              <a:t>ust</a:t>
            </a:r>
            <a:r>
              <a:rPr lang="sk-SK" sz="3200" b="1" dirty="0">
                <a:solidFill>
                  <a:schemeClr val="tx1"/>
                </a:solidFill>
                <a:cs typeface="Calibri" panose="020F0502020204030204" pitchFamily="34" charset="0"/>
              </a:rPr>
              <a:t>. § 24-24b upravuje inštitút záväzného stanoviska posúdenia súladu s územným plánom, ktoré:</a:t>
            </a:r>
          </a:p>
          <a:p>
            <a:pPr>
              <a:buFont typeface="Wingdings" panose="05000000000000000000" pitchFamily="2" charset="2"/>
              <a:buChar char="Ø"/>
            </a:pPr>
            <a:r>
              <a:rPr lang="sk-SK" sz="3200" dirty="0">
                <a:solidFill>
                  <a:schemeClr val="tx1"/>
                </a:solidFill>
                <a:cs typeface="Calibri" panose="020F0502020204030204" pitchFamily="34" charset="0"/>
              </a:rPr>
              <a:t>slúži pre orgán územného plánovania na posúdenie súladu so záväznou časťou územnoplánovacej dokumentácie. </a:t>
            </a:r>
          </a:p>
          <a:p>
            <a:pPr>
              <a:buFont typeface="Wingdings" panose="05000000000000000000" pitchFamily="2" charset="2"/>
              <a:buChar char="Ø"/>
            </a:pPr>
            <a:r>
              <a:rPr lang="sk-SK" sz="3200" dirty="0">
                <a:solidFill>
                  <a:schemeClr val="tx1"/>
                </a:solidFill>
                <a:cs typeface="Calibri" panose="020F0502020204030204" pitchFamily="34" charset="0"/>
              </a:rPr>
              <a:t>obsahuje odôvodnenie vyhodnotenie splnenia podmienok priestorového usporiadania územia a funkčného využívania územia podľa záväznej časti územnoplánovacej dokumentácie.</a:t>
            </a:r>
          </a:p>
          <a:p>
            <a:pPr>
              <a:buFont typeface="Wingdings" panose="05000000000000000000" pitchFamily="2" charset="2"/>
              <a:buChar char="Ø"/>
            </a:pPr>
            <a:endParaRPr lang="sk-SK" sz="3200" dirty="0">
              <a:solidFill>
                <a:schemeClr val="tx1"/>
              </a:solidFill>
              <a:latin typeface="Calibri" panose="020F0502020204030204" pitchFamily="34" charset="0"/>
              <a:cs typeface="Calibri" panose="020F0502020204030204" pitchFamily="34" charset="0"/>
            </a:endParaRPr>
          </a:p>
          <a:p>
            <a:endParaRPr lang="en-GB" dirty="0"/>
          </a:p>
        </p:txBody>
      </p:sp>
      <p:pic>
        <p:nvPicPr>
          <p:cNvPr id="4" name="Obrázok 3">
            <a:extLst>
              <a:ext uri="{FF2B5EF4-FFF2-40B4-BE49-F238E27FC236}">
                <a16:creationId xmlns:a16="http://schemas.microsoft.com/office/drawing/2014/main" id="{F34ADE49-EC7B-DD54-F9FC-9FCDCB7167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2523869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148191-7972-FAC0-677E-DDCAF97FAEF6}"/>
              </a:ext>
            </a:extLst>
          </p:cNvPr>
          <p:cNvSpPr>
            <a:spLocks noGrp="1"/>
          </p:cNvSpPr>
          <p:nvPr>
            <p:ph type="title"/>
          </p:nvPr>
        </p:nvSpPr>
        <p:spPr>
          <a:xfrm>
            <a:off x="1043796" y="382385"/>
            <a:ext cx="10386203" cy="1092732"/>
          </a:xfrm>
        </p:spPr>
        <p:txBody>
          <a:bodyPr>
            <a:normAutofit/>
          </a:bodyPr>
          <a:lstStyle/>
          <a:p>
            <a:r>
              <a:rPr lang="sk-SK" sz="4800" dirty="0">
                <a:solidFill>
                  <a:schemeClr val="tx1"/>
                </a:solidFill>
              </a:rPr>
              <a:t>Pokračovanie:</a:t>
            </a:r>
            <a:endParaRPr lang="en-GB" sz="4800" dirty="0"/>
          </a:p>
        </p:txBody>
      </p:sp>
      <p:sp>
        <p:nvSpPr>
          <p:cNvPr id="3" name="Zástupný objekt pre obsah 2">
            <a:extLst>
              <a:ext uri="{FF2B5EF4-FFF2-40B4-BE49-F238E27FC236}">
                <a16:creationId xmlns:a16="http://schemas.microsoft.com/office/drawing/2014/main" id="{D38AF39E-9D77-EE14-06B9-92EADDCFEF04}"/>
              </a:ext>
            </a:extLst>
          </p:cNvPr>
          <p:cNvSpPr>
            <a:spLocks noGrp="1"/>
          </p:cNvSpPr>
          <p:nvPr>
            <p:ph idx="1"/>
          </p:nvPr>
        </p:nvSpPr>
        <p:spPr>
          <a:xfrm>
            <a:off x="1138687" y="1354347"/>
            <a:ext cx="10291313" cy="5270740"/>
          </a:xfrm>
        </p:spPr>
        <p:txBody>
          <a:bodyPr>
            <a:normAutofit/>
          </a:bodyPr>
          <a:lstStyle/>
          <a:p>
            <a:pPr>
              <a:spcBef>
                <a:spcPts val="900"/>
              </a:spcBef>
              <a:buFont typeface="Wingdings" panose="05000000000000000000" pitchFamily="2" charset="2"/>
              <a:buChar char="§"/>
            </a:pPr>
            <a:r>
              <a:rPr lang="sk-SK" sz="2400" b="0" dirty="0">
                <a:solidFill>
                  <a:schemeClr val="tx1"/>
                </a:solidFill>
                <a:effectLst/>
              </a:rPr>
              <a:t>Na účely vydania záväzného stanoviska sa posudzuje súlad so záväznou časťou územnoplánovacej dokumentácie najnižšieho dostupného stupňa v nasledovnom vzostupnom poradí: </a:t>
            </a:r>
          </a:p>
          <a:p>
            <a:pPr algn="l">
              <a:spcBef>
                <a:spcPts val="225"/>
              </a:spcBef>
              <a:buFont typeface="Wingdings" panose="05000000000000000000" pitchFamily="2" charset="2"/>
              <a:buChar char="q"/>
            </a:pPr>
            <a:r>
              <a:rPr lang="sk-SK" sz="2400" b="0" dirty="0">
                <a:solidFill>
                  <a:schemeClr val="tx1"/>
                </a:solidFill>
                <a:effectLst/>
              </a:rPr>
              <a:t> územný plán zóny, </a:t>
            </a:r>
          </a:p>
          <a:p>
            <a:pPr algn="l">
              <a:spcBef>
                <a:spcPts val="225"/>
              </a:spcBef>
              <a:buFont typeface="Wingdings" panose="05000000000000000000" pitchFamily="2" charset="2"/>
              <a:buChar char="q"/>
            </a:pPr>
            <a:r>
              <a:rPr lang="sk-SK" sz="2400" b="0" dirty="0">
                <a:solidFill>
                  <a:schemeClr val="tx1"/>
                </a:solidFill>
                <a:effectLst/>
              </a:rPr>
              <a:t> územný plán obce, </a:t>
            </a:r>
          </a:p>
          <a:p>
            <a:pPr algn="l">
              <a:spcBef>
                <a:spcPts val="225"/>
              </a:spcBef>
              <a:buFont typeface="Wingdings" panose="05000000000000000000" pitchFamily="2" charset="2"/>
              <a:buChar char="q"/>
            </a:pPr>
            <a:r>
              <a:rPr lang="sk-SK" sz="2400" b="0" dirty="0">
                <a:solidFill>
                  <a:schemeClr val="tx1"/>
                </a:solidFill>
                <a:effectLst/>
              </a:rPr>
              <a:t> územný plán mikroregiónu, </a:t>
            </a:r>
          </a:p>
          <a:p>
            <a:pPr algn="l">
              <a:spcBef>
                <a:spcPts val="225"/>
              </a:spcBef>
              <a:buFont typeface="Wingdings" panose="05000000000000000000" pitchFamily="2" charset="2"/>
              <a:buChar char="q"/>
            </a:pPr>
            <a:r>
              <a:rPr lang="sk-SK" sz="2400" b="0" dirty="0">
                <a:solidFill>
                  <a:schemeClr val="tx1"/>
                </a:solidFill>
                <a:effectLst/>
              </a:rPr>
              <a:t> Koncepcia územného rozvoja regiónu, </a:t>
            </a:r>
          </a:p>
          <a:p>
            <a:pPr algn="l">
              <a:spcBef>
                <a:spcPts val="225"/>
              </a:spcBef>
              <a:buFont typeface="Wingdings" panose="05000000000000000000" pitchFamily="2" charset="2"/>
              <a:buChar char="q"/>
            </a:pPr>
            <a:r>
              <a:rPr lang="sk-SK" sz="2400" b="0" dirty="0">
                <a:solidFill>
                  <a:schemeClr val="tx1"/>
                </a:solidFill>
                <a:effectLst/>
              </a:rPr>
              <a:t> Koncepcia územného rozvoja Slovenska. </a:t>
            </a:r>
          </a:p>
          <a:p>
            <a:endParaRPr lang="sk-SK" sz="2600" b="1" dirty="0">
              <a:solidFill>
                <a:schemeClr val="tx1"/>
              </a:solidFill>
              <a:cs typeface="Calibri" panose="020F0502020204030204" pitchFamily="34" charset="0"/>
            </a:endParaRPr>
          </a:p>
          <a:p>
            <a:endParaRPr lang="en-GB" dirty="0"/>
          </a:p>
        </p:txBody>
      </p:sp>
      <p:pic>
        <p:nvPicPr>
          <p:cNvPr id="4" name="Obrázok 3">
            <a:extLst>
              <a:ext uri="{FF2B5EF4-FFF2-40B4-BE49-F238E27FC236}">
                <a16:creationId xmlns:a16="http://schemas.microsoft.com/office/drawing/2014/main" id="{F30075D3-249C-0F60-3143-517A3CACE7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30710161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D81AF7-2E6B-03C5-545C-BB7D1E88A19D}"/>
              </a:ext>
            </a:extLst>
          </p:cNvPr>
          <p:cNvSpPr>
            <a:spLocks noGrp="1"/>
          </p:cNvSpPr>
          <p:nvPr>
            <p:ph type="title"/>
          </p:nvPr>
        </p:nvSpPr>
        <p:spPr>
          <a:xfrm>
            <a:off x="1251677" y="382385"/>
            <a:ext cx="10588869" cy="1492132"/>
          </a:xfrm>
        </p:spPr>
        <p:txBody>
          <a:bodyPr>
            <a:normAutofit/>
          </a:bodyPr>
          <a:lstStyle/>
          <a:p>
            <a:r>
              <a:rPr lang="sk-SK" sz="4800" dirty="0"/>
              <a:t>2. Žiadosť o vydanie záväzného stanoviska</a:t>
            </a:r>
            <a:endParaRPr lang="en-GB" sz="4800" dirty="0"/>
          </a:p>
        </p:txBody>
      </p:sp>
      <p:sp>
        <p:nvSpPr>
          <p:cNvPr id="3" name="Zástupný objekt pre obsah 2">
            <a:extLst>
              <a:ext uri="{FF2B5EF4-FFF2-40B4-BE49-F238E27FC236}">
                <a16:creationId xmlns:a16="http://schemas.microsoft.com/office/drawing/2014/main" id="{A82F0D47-C977-6ECC-61F0-8567024304E0}"/>
              </a:ext>
            </a:extLst>
          </p:cNvPr>
          <p:cNvSpPr>
            <a:spLocks noGrp="1"/>
          </p:cNvSpPr>
          <p:nvPr>
            <p:ph idx="1"/>
          </p:nvPr>
        </p:nvSpPr>
        <p:spPr>
          <a:xfrm>
            <a:off x="1101013" y="1762549"/>
            <a:ext cx="10291665" cy="4488024"/>
          </a:xfrm>
        </p:spPr>
        <p:txBody>
          <a:bodyPr>
            <a:normAutofit fontScale="25000" lnSpcReduction="20000"/>
          </a:bodyPr>
          <a:lstStyle/>
          <a:p>
            <a:pPr algn="just">
              <a:lnSpc>
                <a:spcPct val="130000"/>
              </a:lnSpc>
              <a:spcBef>
                <a:spcPts val="900"/>
              </a:spcBef>
            </a:pPr>
            <a:r>
              <a:rPr lang="sk-SK" sz="7200" dirty="0">
                <a:solidFill>
                  <a:schemeClr val="tx1"/>
                </a:solidFill>
              </a:rPr>
              <a:t>Orgán územného plánovania vydáva záväzné stanovisko na základe žiadosti. </a:t>
            </a:r>
          </a:p>
          <a:p>
            <a:pPr algn="just">
              <a:lnSpc>
                <a:spcPct val="130000"/>
              </a:lnSpc>
              <a:spcBef>
                <a:spcPts val="900"/>
              </a:spcBef>
            </a:pPr>
            <a:r>
              <a:rPr lang="sk-SK" sz="7200" dirty="0">
                <a:solidFill>
                  <a:schemeClr val="tx1"/>
                </a:solidFill>
              </a:rPr>
              <a:t>Príslušným orgánom územného plánovania na vydanie záväzného stanoviska je obec s nasledovnými výnimkami:. </a:t>
            </a:r>
          </a:p>
          <a:p>
            <a:pPr algn="just">
              <a:lnSpc>
                <a:spcPct val="130000"/>
              </a:lnSpc>
              <a:spcBef>
                <a:spcPts val="900"/>
              </a:spcBef>
              <a:buFont typeface="Wingdings" panose="05000000000000000000" pitchFamily="2" charset="2"/>
              <a:buChar char="Ø"/>
            </a:pPr>
            <a:r>
              <a:rPr lang="sk-SK" sz="7200" dirty="0">
                <a:solidFill>
                  <a:schemeClr val="tx1"/>
                </a:solidFill>
              </a:rPr>
              <a:t>Ak obec nemá územný plán, na vydanie záväzného stanoviska je samosprávny kraj,  resp. v prípade časti, v ktorej územný plán obce nie je v súlade so záväznou časťou územnoplánovacej dokumentácie Koncepcie územného rozvoja regiónu. </a:t>
            </a:r>
          </a:p>
          <a:p>
            <a:pPr algn="just">
              <a:lnSpc>
                <a:spcPct val="130000"/>
              </a:lnSpc>
              <a:spcBef>
                <a:spcPts val="900"/>
              </a:spcBef>
              <a:buFont typeface="Wingdings" panose="05000000000000000000" pitchFamily="2" charset="2"/>
              <a:buChar char="Ø"/>
            </a:pPr>
            <a:r>
              <a:rPr lang="sk-SK" sz="7200" b="1" dirty="0">
                <a:solidFill>
                  <a:schemeClr val="tx1"/>
                </a:solidFill>
              </a:rPr>
              <a:t>na území hlavného mesta Slovenskej republiky Bratislava </a:t>
            </a:r>
            <a:r>
              <a:rPr lang="sk-SK" sz="7200" dirty="0">
                <a:solidFill>
                  <a:schemeClr val="tx1"/>
                </a:solidFill>
              </a:rPr>
              <a:t>je orgán územného plánovania ustanovený zákonom o hlavnom meste Slovenskej republiky Bratislave. Bratislave, a ak taký orgán nie je ustanovený, mesto alebo mestská časť, podľa toho, kto ako orgán územného plánovania schvaľuje územnoplánovaciu dokumentáciu. </a:t>
            </a:r>
          </a:p>
          <a:p>
            <a:pPr algn="just">
              <a:lnSpc>
                <a:spcPct val="130000"/>
              </a:lnSpc>
              <a:spcBef>
                <a:spcPts val="900"/>
              </a:spcBef>
              <a:buFont typeface="Wingdings" panose="05000000000000000000" pitchFamily="2" charset="2"/>
              <a:buChar char="Ø"/>
            </a:pPr>
            <a:r>
              <a:rPr lang="sk-SK" sz="7200" b="1" dirty="0">
                <a:solidFill>
                  <a:schemeClr val="tx1"/>
                </a:solidFill>
              </a:rPr>
              <a:t>na území mesta Košice </a:t>
            </a:r>
            <a:r>
              <a:rPr lang="sk-SK" sz="7200" dirty="0">
                <a:solidFill>
                  <a:schemeClr val="tx1"/>
                </a:solidFill>
              </a:rPr>
              <a:t>je mesto alebo mestská časť, a to podľa toho, kto ako orgán územného plánovania schvaľuje územnoplánovaciu dokumentáciu. </a:t>
            </a:r>
          </a:p>
          <a:p>
            <a:endParaRPr lang="en-GB" dirty="0"/>
          </a:p>
        </p:txBody>
      </p:sp>
      <p:pic>
        <p:nvPicPr>
          <p:cNvPr id="4" name="Obrázok 3">
            <a:extLst>
              <a:ext uri="{FF2B5EF4-FFF2-40B4-BE49-F238E27FC236}">
                <a16:creationId xmlns:a16="http://schemas.microsoft.com/office/drawing/2014/main" id="{D03AA89C-F113-5F0C-D983-589A6DF3B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92678" y="5340631"/>
            <a:ext cx="1800000" cy="1638667"/>
          </a:xfrm>
          <a:prstGeom prst="rect">
            <a:avLst/>
          </a:prstGeom>
        </p:spPr>
      </p:pic>
    </p:spTree>
    <p:extLst>
      <p:ext uri="{BB962C8B-B14F-4D97-AF65-F5344CB8AC3E}">
        <p14:creationId xmlns:p14="http://schemas.microsoft.com/office/powerpoint/2010/main" val="1115024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3AC977BD-B13C-6AFE-8FF4-FC268C690E0B}"/>
              </a:ext>
            </a:extLst>
          </p:cNvPr>
          <p:cNvSpPr>
            <a:spLocks noGrp="1"/>
          </p:cNvSpPr>
          <p:nvPr>
            <p:ph type="title"/>
          </p:nvPr>
        </p:nvSpPr>
        <p:spPr/>
        <p:txBody>
          <a:bodyPr>
            <a:noAutofit/>
          </a:bodyPr>
          <a:lstStyle/>
          <a:p>
            <a:pPr lvl="0" algn="ctr">
              <a:buSzPts val="1000"/>
              <a:tabLst>
                <a:tab pos="457200" algn="l"/>
              </a:tabLst>
            </a:pPr>
            <a:r>
              <a:rPr lang="sk-SK" sz="4800" dirty="0"/>
              <a:t>Nový stavebný zákon od 1. 4. 2025 a aktuálna legislatíva</a:t>
            </a:r>
          </a:p>
        </p:txBody>
      </p:sp>
      <p:sp>
        <p:nvSpPr>
          <p:cNvPr id="5" name="Zástupný text 4">
            <a:extLst>
              <a:ext uri="{FF2B5EF4-FFF2-40B4-BE49-F238E27FC236}">
                <a16:creationId xmlns:a16="http://schemas.microsoft.com/office/drawing/2014/main" id="{CE3ADD2C-4803-1A0A-AA57-B69D5174C241}"/>
              </a:ext>
            </a:extLst>
          </p:cNvPr>
          <p:cNvSpPr>
            <a:spLocks noGrp="1"/>
          </p:cNvSpPr>
          <p:nvPr>
            <p:ph type="body" idx="1"/>
          </p:nvPr>
        </p:nvSpPr>
        <p:spPr/>
        <p:txBody>
          <a:bodyPr/>
          <a:lstStyle/>
          <a:p>
            <a:r>
              <a:rPr lang="sk-SK" dirty="0"/>
              <a:t>Na úseku povoľovania stavieb</a:t>
            </a:r>
            <a:endParaRPr lang="en-GB" dirty="0"/>
          </a:p>
        </p:txBody>
      </p:sp>
      <p:pic>
        <p:nvPicPr>
          <p:cNvPr id="6" name="Obrázok 5">
            <a:extLst>
              <a:ext uri="{FF2B5EF4-FFF2-40B4-BE49-F238E27FC236}">
                <a16:creationId xmlns:a16="http://schemas.microsoft.com/office/drawing/2014/main" id="{22061948-E07C-14C1-A31E-2D6DC031D6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14526544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064E64-FE78-20A1-04E2-D43ACD140F3C}"/>
              </a:ext>
            </a:extLst>
          </p:cNvPr>
          <p:cNvSpPr>
            <a:spLocks noGrp="1"/>
          </p:cNvSpPr>
          <p:nvPr>
            <p:ph type="title"/>
          </p:nvPr>
        </p:nvSpPr>
        <p:spPr>
          <a:xfrm>
            <a:off x="1113678" y="261088"/>
            <a:ext cx="10178322" cy="1492132"/>
          </a:xfrm>
        </p:spPr>
        <p:txBody>
          <a:bodyPr>
            <a:normAutofit fontScale="90000"/>
          </a:bodyPr>
          <a:lstStyle/>
          <a:p>
            <a:r>
              <a:rPr lang="sk-SK" sz="5300" dirty="0"/>
              <a:t>3. Záväzné stanovisko dotknutého orgánu podľa Stavebného zákona </a:t>
            </a:r>
            <a:br>
              <a:rPr lang="sk-SK" b="1" dirty="0">
                <a:effectLst/>
              </a:rPr>
            </a:br>
            <a:endParaRPr lang="en-GB" dirty="0"/>
          </a:p>
        </p:txBody>
      </p:sp>
      <p:sp>
        <p:nvSpPr>
          <p:cNvPr id="3" name="Zástupný objekt pre obsah 2">
            <a:extLst>
              <a:ext uri="{FF2B5EF4-FFF2-40B4-BE49-F238E27FC236}">
                <a16:creationId xmlns:a16="http://schemas.microsoft.com/office/drawing/2014/main" id="{F7AA8304-5AD5-EF9E-850F-A30CAB5EFA7F}"/>
              </a:ext>
            </a:extLst>
          </p:cNvPr>
          <p:cNvSpPr>
            <a:spLocks noGrp="1"/>
          </p:cNvSpPr>
          <p:nvPr>
            <p:ph idx="1"/>
          </p:nvPr>
        </p:nvSpPr>
        <p:spPr>
          <a:xfrm>
            <a:off x="944351" y="1643948"/>
            <a:ext cx="10347649" cy="4683967"/>
          </a:xfrm>
        </p:spPr>
        <p:txBody>
          <a:bodyPr>
            <a:normAutofit fontScale="92500"/>
          </a:bodyPr>
          <a:lstStyle/>
          <a:p>
            <a:pPr>
              <a:spcBef>
                <a:spcPts val="900"/>
              </a:spcBef>
            </a:pPr>
            <a:r>
              <a:rPr lang="sk-SK" sz="2200" b="1" dirty="0">
                <a:solidFill>
                  <a:schemeClr val="tx1"/>
                </a:solidFill>
                <a:effectLst/>
              </a:rPr>
              <a:t>Orgán územného plánovania ako dotknutý orgán vydáva záväzné stanovisko:</a:t>
            </a:r>
            <a:endParaRPr lang="sk-SK" sz="2200" b="0" dirty="0">
              <a:solidFill>
                <a:schemeClr val="tx1"/>
              </a:solidFill>
              <a:effectLst/>
            </a:endParaRPr>
          </a:p>
          <a:p>
            <a:pPr marL="0" indent="0">
              <a:spcBef>
                <a:spcPts val="900"/>
              </a:spcBef>
              <a:buNone/>
            </a:pPr>
            <a:r>
              <a:rPr lang="sk-SK" sz="2200" b="0" dirty="0">
                <a:solidFill>
                  <a:schemeClr val="tx1"/>
                </a:solidFill>
                <a:effectLst/>
              </a:rPr>
              <a:t>a) v konaní o stavebnom zámere vrátane prerokovania stavebného zámeru, </a:t>
            </a:r>
          </a:p>
          <a:p>
            <a:pPr marL="0" indent="0">
              <a:spcBef>
                <a:spcPts val="900"/>
              </a:spcBef>
              <a:buNone/>
            </a:pPr>
            <a:r>
              <a:rPr lang="sk-SK" sz="2200" b="0" dirty="0">
                <a:solidFill>
                  <a:schemeClr val="tx1"/>
                </a:solidFill>
                <a:effectLst/>
              </a:rPr>
              <a:t>b) zmene v užívaní stavby, </a:t>
            </a:r>
          </a:p>
          <a:p>
            <a:pPr marL="0" indent="0">
              <a:spcBef>
                <a:spcPts val="900"/>
              </a:spcBef>
              <a:buNone/>
            </a:pPr>
            <a:r>
              <a:rPr lang="sk-SK" sz="2200" dirty="0">
                <a:solidFill>
                  <a:schemeClr val="tx1"/>
                </a:solidFill>
              </a:rPr>
              <a:t>c) </a:t>
            </a:r>
            <a:r>
              <a:rPr lang="sk-SK" sz="2200" b="0" dirty="0">
                <a:solidFill>
                  <a:schemeClr val="tx1"/>
                </a:solidFill>
                <a:effectLst/>
              </a:rPr>
              <a:t>preskúmaní spôsobilosti stavby na užívanie,</a:t>
            </a:r>
          </a:p>
          <a:p>
            <a:pPr algn="l">
              <a:buNone/>
            </a:pPr>
            <a:r>
              <a:rPr lang="sk-SK" sz="2200" dirty="0">
                <a:solidFill>
                  <a:schemeClr val="tx1"/>
                </a:solidFill>
              </a:rPr>
              <a:t>d)</a:t>
            </a:r>
            <a:r>
              <a:rPr lang="sk-SK" sz="2200" b="0" dirty="0">
                <a:solidFill>
                  <a:schemeClr val="tx1"/>
                </a:solidFill>
                <a:effectLst/>
              </a:rPr>
              <a:t> dodatočnom povolení stavby,</a:t>
            </a:r>
          </a:p>
          <a:p>
            <a:pPr algn="l">
              <a:buNone/>
            </a:pPr>
            <a:r>
              <a:rPr lang="sk-SK" sz="2200" dirty="0">
                <a:solidFill>
                  <a:schemeClr val="tx1"/>
                </a:solidFill>
              </a:rPr>
              <a:t>e) </a:t>
            </a:r>
            <a:r>
              <a:rPr lang="sk-SK" sz="2200" b="0" dirty="0">
                <a:solidFill>
                  <a:schemeClr val="tx1"/>
                </a:solidFill>
                <a:effectLst/>
              </a:rPr>
              <a:t>k ohláseniu drobnej stavby  a </a:t>
            </a:r>
          </a:p>
          <a:p>
            <a:pPr algn="l">
              <a:buNone/>
            </a:pPr>
            <a:r>
              <a:rPr lang="sk-SK" sz="2200" dirty="0">
                <a:solidFill>
                  <a:schemeClr val="tx1"/>
                </a:solidFill>
              </a:rPr>
              <a:t>f) ohláseniu </a:t>
            </a:r>
            <a:r>
              <a:rPr lang="sk-SK" sz="2200" b="0" dirty="0">
                <a:solidFill>
                  <a:schemeClr val="tx1"/>
                </a:solidFill>
                <a:effectLst/>
              </a:rPr>
              <a:t>nových nadzemných a podzemných vedení elektronických komunikačných sietí. </a:t>
            </a:r>
            <a:endParaRPr lang="sk-SK" sz="2200" b="1" i="1" dirty="0">
              <a:solidFill>
                <a:schemeClr val="tx1"/>
              </a:solidFill>
            </a:endParaRPr>
          </a:p>
          <a:p>
            <a:pPr>
              <a:buFont typeface="Wingdings" panose="05000000000000000000" pitchFamily="2" charset="2"/>
              <a:buChar char="v"/>
            </a:pPr>
            <a:r>
              <a:rPr lang="sk-SK" sz="2200" b="1" i="1" dirty="0">
                <a:solidFill>
                  <a:schemeClr val="tx1"/>
                </a:solidFill>
                <a:effectLst/>
              </a:rPr>
              <a:t> Ak stavebný zámer obsahuje súbor stavieb, príslušným na vydanie záväzného stanoviska je ten orgán územného plánovania, ktorý je príslušný na vydanie záväzného stanoviska k hlavnej stavbe. </a:t>
            </a:r>
          </a:p>
          <a:p>
            <a:pPr>
              <a:buFont typeface="Wingdings" panose="05000000000000000000" pitchFamily="2" charset="2"/>
              <a:buChar char="v"/>
            </a:pPr>
            <a:endParaRPr lang="en-GB" dirty="0"/>
          </a:p>
        </p:txBody>
      </p:sp>
      <p:pic>
        <p:nvPicPr>
          <p:cNvPr id="4" name="Obrázok 3">
            <a:extLst>
              <a:ext uri="{FF2B5EF4-FFF2-40B4-BE49-F238E27FC236}">
                <a16:creationId xmlns:a16="http://schemas.microsoft.com/office/drawing/2014/main" id="{65F8F671-8B82-B508-2A56-44C7F8DB03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3965354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BAACA9-6074-4D2C-BED4-F2E6884A0C4B}"/>
              </a:ext>
            </a:extLst>
          </p:cNvPr>
          <p:cNvSpPr>
            <a:spLocks noGrp="1"/>
          </p:cNvSpPr>
          <p:nvPr>
            <p:ph type="title"/>
          </p:nvPr>
        </p:nvSpPr>
        <p:spPr>
          <a:xfrm>
            <a:off x="905069" y="205273"/>
            <a:ext cx="10524931" cy="1212980"/>
          </a:xfrm>
        </p:spPr>
        <p:txBody>
          <a:bodyPr>
            <a:noAutofit/>
          </a:bodyPr>
          <a:lstStyle/>
          <a:p>
            <a:r>
              <a:rPr lang="sk-SK" sz="4800" dirty="0"/>
              <a:t>4. Žiadosť o vydanie záväzného stanoviska </a:t>
            </a:r>
            <a:endParaRPr lang="en-GB" sz="4800" dirty="0"/>
          </a:p>
        </p:txBody>
      </p:sp>
      <p:sp>
        <p:nvSpPr>
          <p:cNvPr id="3" name="Zástupný objekt pre obsah 2">
            <a:extLst>
              <a:ext uri="{FF2B5EF4-FFF2-40B4-BE49-F238E27FC236}">
                <a16:creationId xmlns:a16="http://schemas.microsoft.com/office/drawing/2014/main" id="{293F54E1-290E-8F06-47C3-85DECC4203DA}"/>
              </a:ext>
            </a:extLst>
          </p:cNvPr>
          <p:cNvSpPr>
            <a:spLocks noGrp="1"/>
          </p:cNvSpPr>
          <p:nvPr>
            <p:ph idx="1"/>
          </p:nvPr>
        </p:nvSpPr>
        <p:spPr>
          <a:xfrm>
            <a:off x="1035698" y="1586204"/>
            <a:ext cx="10394302" cy="4293388"/>
          </a:xfrm>
        </p:spPr>
        <p:txBody>
          <a:bodyPr>
            <a:normAutofit/>
          </a:bodyPr>
          <a:lstStyle/>
          <a:p>
            <a:pPr>
              <a:spcBef>
                <a:spcPts val="900"/>
              </a:spcBef>
              <a:buFont typeface="Wingdings" panose="05000000000000000000" pitchFamily="2" charset="2"/>
              <a:buChar char="§"/>
            </a:pPr>
            <a:r>
              <a:rPr lang="sk-SK" sz="2800" b="0" dirty="0">
                <a:solidFill>
                  <a:schemeClr val="tx1"/>
                </a:solidFill>
                <a:effectLst/>
              </a:rPr>
              <a:t>Žiadosť o záväzné stanovisko dotknutého orgánu obsahuje :</a:t>
            </a:r>
          </a:p>
          <a:p>
            <a:pPr>
              <a:spcBef>
                <a:spcPts val="900"/>
              </a:spcBef>
              <a:buFont typeface="Wingdings" panose="05000000000000000000" pitchFamily="2" charset="2"/>
              <a:buChar char="q"/>
            </a:pPr>
            <a:r>
              <a:rPr lang="sk-SK" sz="2800" b="0" dirty="0">
                <a:solidFill>
                  <a:schemeClr val="tx1"/>
                </a:solidFill>
                <a:effectLst/>
              </a:rPr>
              <a:t>meno a priezvisko alebo názov a adresu alebo sídlo žiadateľa, </a:t>
            </a:r>
          </a:p>
          <a:p>
            <a:pPr>
              <a:spcBef>
                <a:spcPts val="900"/>
              </a:spcBef>
              <a:buFont typeface="Wingdings" panose="05000000000000000000" pitchFamily="2" charset="2"/>
              <a:buChar char="q"/>
            </a:pPr>
            <a:r>
              <a:rPr lang="sk-SK" sz="2800" b="0" dirty="0">
                <a:solidFill>
                  <a:schemeClr val="tx1"/>
                </a:solidFill>
                <a:effectLst/>
              </a:rPr>
              <a:t>stručný opis navrhovanej stavby a </a:t>
            </a:r>
          </a:p>
          <a:p>
            <a:pPr>
              <a:spcBef>
                <a:spcPts val="900"/>
              </a:spcBef>
              <a:buFont typeface="Wingdings" panose="05000000000000000000" pitchFamily="2" charset="2"/>
              <a:buChar char="q"/>
            </a:pPr>
            <a:r>
              <a:rPr lang="sk-SK" sz="2800" b="0" dirty="0">
                <a:solidFill>
                  <a:schemeClr val="tx1"/>
                </a:solidFill>
                <a:effectLst/>
              </a:rPr>
              <a:t>vyhodnotenie súladu so záväznou časťou územnoplánovacej dokumentácie. </a:t>
            </a:r>
          </a:p>
          <a:p>
            <a:pPr>
              <a:spcBef>
                <a:spcPts val="900"/>
              </a:spcBef>
              <a:buFont typeface="Wingdings" panose="05000000000000000000" pitchFamily="2" charset="2"/>
              <a:buChar char="§"/>
            </a:pPr>
            <a:r>
              <a:rPr lang="sk-SK" sz="2800" b="0" dirty="0">
                <a:solidFill>
                  <a:schemeClr val="tx1"/>
                </a:solidFill>
                <a:effectLst/>
              </a:rPr>
              <a:t>Prílohou k žiadosti o záväzné stanovisko k stavebnému zámeru </a:t>
            </a:r>
            <a:r>
              <a:rPr lang="sk-SK" sz="2800" b="1" dirty="0">
                <a:solidFill>
                  <a:schemeClr val="tx1"/>
                </a:solidFill>
                <a:effectLst/>
              </a:rPr>
              <a:t>je stavebný zámer</a:t>
            </a:r>
            <a:r>
              <a:rPr lang="sk-SK" sz="2800" b="0" dirty="0">
                <a:solidFill>
                  <a:schemeClr val="tx1"/>
                </a:solidFill>
                <a:effectLst/>
              </a:rPr>
              <a:t>. </a:t>
            </a:r>
          </a:p>
        </p:txBody>
      </p:sp>
      <p:pic>
        <p:nvPicPr>
          <p:cNvPr id="4" name="Obrázok 3">
            <a:extLst>
              <a:ext uri="{FF2B5EF4-FFF2-40B4-BE49-F238E27FC236}">
                <a16:creationId xmlns:a16="http://schemas.microsoft.com/office/drawing/2014/main" id="{15F07F28-93F3-3F59-3C7A-7DC58348A9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4531343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ED90E9-74AD-246B-4E68-2454350C815C}"/>
              </a:ext>
            </a:extLst>
          </p:cNvPr>
          <p:cNvSpPr>
            <a:spLocks noGrp="1"/>
          </p:cNvSpPr>
          <p:nvPr>
            <p:ph type="title"/>
          </p:nvPr>
        </p:nvSpPr>
        <p:spPr/>
        <p:txBody>
          <a:bodyPr>
            <a:normAutofit/>
          </a:bodyPr>
          <a:lstStyle/>
          <a:p>
            <a:r>
              <a:rPr lang="sk-SK" sz="4800" dirty="0"/>
              <a:t>5. spracovanie žiadosti o vydanie záväzného stanoviska </a:t>
            </a:r>
            <a:endParaRPr lang="en-GB" sz="4800" dirty="0"/>
          </a:p>
        </p:txBody>
      </p:sp>
      <p:sp>
        <p:nvSpPr>
          <p:cNvPr id="3" name="Zástupný objekt pre obsah 2">
            <a:extLst>
              <a:ext uri="{FF2B5EF4-FFF2-40B4-BE49-F238E27FC236}">
                <a16:creationId xmlns:a16="http://schemas.microsoft.com/office/drawing/2014/main" id="{EFA0FBF3-2660-226F-DE20-0D897AF49B3A}"/>
              </a:ext>
            </a:extLst>
          </p:cNvPr>
          <p:cNvSpPr>
            <a:spLocks noGrp="1"/>
          </p:cNvSpPr>
          <p:nvPr>
            <p:ph idx="1"/>
          </p:nvPr>
        </p:nvSpPr>
        <p:spPr>
          <a:xfrm>
            <a:off x="1184988" y="1987421"/>
            <a:ext cx="10245012" cy="3892172"/>
          </a:xfrm>
        </p:spPr>
        <p:txBody>
          <a:bodyPr>
            <a:normAutofit/>
          </a:bodyPr>
          <a:lstStyle/>
          <a:p>
            <a:pPr>
              <a:buFont typeface="Wingdings" panose="05000000000000000000" pitchFamily="2" charset="2"/>
              <a:buChar char="§"/>
            </a:pPr>
            <a:r>
              <a:rPr lang="sk-SK" sz="2400" b="0" dirty="0">
                <a:solidFill>
                  <a:schemeClr val="tx1"/>
                </a:solidFill>
                <a:effectLst/>
              </a:rPr>
              <a:t>Ak žiadosť nie je úplná, orgán územného plánovania vyzve žiadateľa na doplnenie v lehote 15 pracovných dní odo dňa doručenia žiadosti a určí mu primeranú lehotu na doplnenie. </a:t>
            </a:r>
          </a:p>
          <a:p>
            <a:pPr>
              <a:buFont typeface="Wingdings" panose="05000000000000000000" pitchFamily="2" charset="2"/>
              <a:buChar char="§"/>
            </a:pPr>
            <a:r>
              <a:rPr lang="sk-SK" sz="2400" b="0" dirty="0">
                <a:solidFill>
                  <a:schemeClr val="tx1"/>
                </a:solidFill>
                <a:effectLst/>
              </a:rPr>
              <a:t>Orgán územného plánovania môže vyzvať žiadateľa na doplnenie žiadosti len raz. </a:t>
            </a:r>
          </a:p>
          <a:p>
            <a:pPr>
              <a:buFont typeface="Wingdings" panose="05000000000000000000" pitchFamily="2" charset="2"/>
              <a:buChar char="§"/>
            </a:pPr>
            <a:r>
              <a:rPr lang="sk-SK" sz="2400" b="0" dirty="0">
                <a:solidFill>
                  <a:schemeClr val="tx1"/>
                </a:solidFill>
                <a:effectLst/>
              </a:rPr>
              <a:t>Ak žiadateľ nedoplní žiadosť alebo má orgán územného plánovania za to, že žiadosť nie je úplná ani po doplnení, vráti žiadosť žiadateľovi v lehote 15 pracovných dní odo dňa márneho uplynutia lehoty na doplnenie alebo od nedostatočného doplnenia. </a:t>
            </a:r>
          </a:p>
        </p:txBody>
      </p:sp>
      <p:pic>
        <p:nvPicPr>
          <p:cNvPr id="4" name="Obrázok 3">
            <a:extLst>
              <a:ext uri="{FF2B5EF4-FFF2-40B4-BE49-F238E27FC236}">
                <a16:creationId xmlns:a16="http://schemas.microsoft.com/office/drawing/2014/main" id="{36A95FF7-8361-B18C-B48E-9D7930CB0B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6859517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E679DC-A6D8-F79B-BAEB-2F64D0D7819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64A9703-9938-9C39-05D9-234C04682A56}"/>
              </a:ext>
            </a:extLst>
          </p:cNvPr>
          <p:cNvSpPr>
            <a:spLocks noGrp="1"/>
          </p:cNvSpPr>
          <p:nvPr>
            <p:ph type="title"/>
          </p:nvPr>
        </p:nvSpPr>
        <p:spPr/>
        <p:txBody>
          <a:bodyPr>
            <a:normAutofit/>
          </a:bodyPr>
          <a:lstStyle/>
          <a:p>
            <a:r>
              <a:rPr lang="sk-SK" sz="4800" dirty="0"/>
              <a:t>6. Lehoty na vydanie záväzného stanoviska </a:t>
            </a:r>
            <a:endParaRPr lang="en-GB" sz="4800" dirty="0"/>
          </a:p>
        </p:txBody>
      </p:sp>
      <p:sp>
        <p:nvSpPr>
          <p:cNvPr id="3" name="Zástupný objekt pre obsah 2">
            <a:extLst>
              <a:ext uri="{FF2B5EF4-FFF2-40B4-BE49-F238E27FC236}">
                <a16:creationId xmlns:a16="http://schemas.microsoft.com/office/drawing/2014/main" id="{367F4A14-168E-4396-D7CC-C090FC322DBE}"/>
              </a:ext>
            </a:extLst>
          </p:cNvPr>
          <p:cNvSpPr>
            <a:spLocks noGrp="1"/>
          </p:cNvSpPr>
          <p:nvPr>
            <p:ph idx="1"/>
          </p:nvPr>
        </p:nvSpPr>
        <p:spPr>
          <a:xfrm>
            <a:off x="1184988" y="1987421"/>
            <a:ext cx="10245012" cy="3892172"/>
          </a:xfrm>
        </p:spPr>
        <p:txBody>
          <a:bodyPr>
            <a:normAutofit fontScale="92500" lnSpcReduction="10000"/>
          </a:bodyPr>
          <a:lstStyle/>
          <a:p>
            <a:pPr>
              <a:buFont typeface="Wingdings" panose="05000000000000000000" pitchFamily="2" charset="2"/>
              <a:buChar char="§"/>
            </a:pPr>
            <a:r>
              <a:rPr lang="sk-SK" sz="2400" dirty="0">
                <a:solidFill>
                  <a:schemeClr val="tx1"/>
                </a:solidFill>
              </a:rPr>
              <a:t>Orgán územného plánovania je povinný vydať záväzné stanovisko dotknutého orgánu v lehote :</a:t>
            </a:r>
          </a:p>
          <a:p>
            <a:pPr>
              <a:lnSpc>
                <a:spcPct val="120000"/>
              </a:lnSpc>
              <a:buFont typeface="Wingdings" panose="05000000000000000000" pitchFamily="2" charset="2"/>
              <a:buChar char="q"/>
            </a:pPr>
            <a:r>
              <a:rPr lang="sk-SK" sz="2400" dirty="0">
                <a:solidFill>
                  <a:schemeClr val="tx1"/>
                </a:solidFill>
              </a:rPr>
              <a:t>30 dní pre stavby, ktoré sa ohlasujú, a pre jednoduché stavby, </a:t>
            </a:r>
          </a:p>
          <a:p>
            <a:pPr>
              <a:lnSpc>
                <a:spcPct val="120000"/>
              </a:lnSpc>
              <a:buFont typeface="Wingdings" panose="05000000000000000000" pitchFamily="2" charset="2"/>
              <a:buChar char="q"/>
            </a:pPr>
            <a:r>
              <a:rPr lang="sk-SK" sz="2400" dirty="0">
                <a:solidFill>
                  <a:schemeClr val="tx1"/>
                </a:solidFill>
              </a:rPr>
              <a:t>90 dní pre vyhradené stavby a </a:t>
            </a:r>
          </a:p>
          <a:p>
            <a:pPr>
              <a:lnSpc>
                <a:spcPct val="120000"/>
              </a:lnSpc>
              <a:buFont typeface="Wingdings" panose="05000000000000000000" pitchFamily="2" charset="2"/>
              <a:buChar char="q"/>
            </a:pPr>
            <a:r>
              <a:rPr lang="sk-SK" sz="2400" dirty="0">
                <a:solidFill>
                  <a:schemeClr val="tx1"/>
                </a:solidFill>
              </a:rPr>
              <a:t>60 dní pre ostatné stavby; </a:t>
            </a:r>
          </a:p>
          <a:p>
            <a:pPr>
              <a:lnSpc>
                <a:spcPct val="120000"/>
              </a:lnSpc>
              <a:buFont typeface="Wingdings" panose="05000000000000000000" pitchFamily="2" charset="2"/>
              <a:buChar char="v"/>
            </a:pPr>
            <a:r>
              <a:rPr lang="sk-SK" sz="2400" b="1" i="1" dirty="0">
                <a:solidFill>
                  <a:schemeClr val="tx1"/>
                </a:solidFill>
              </a:rPr>
              <a:t>Lehota sa počíta odo dňa doručenia úplnej žiadosti o vydanie záväzného stanoviska. </a:t>
            </a:r>
          </a:p>
          <a:p>
            <a:pPr>
              <a:lnSpc>
                <a:spcPct val="120000"/>
              </a:lnSpc>
              <a:buFont typeface="Wingdings" panose="05000000000000000000" pitchFamily="2" charset="2"/>
              <a:buChar char="v"/>
            </a:pPr>
            <a:r>
              <a:rPr lang="sk-SK" sz="2400" b="1" i="1" dirty="0">
                <a:solidFill>
                  <a:schemeClr val="tx1"/>
                </a:solidFill>
              </a:rPr>
              <a:t>Orgán územného plánovania je povinný odoslať záväzné stanovisko bezodkladne po jeho vydaní.</a:t>
            </a:r>
            <a:endParaRPr lang="en-GB" sz="2400" b="1" i="1" dirty="0">
              <a:solidFill>
                <a:schemeClr val="tx1"/>
              </a:solidFill>
            </a:endParaRPr>
          </a:p>
        </p:txBody>
      </p:sp>
      <p:pic>
        <p:nvPicPr>
          <p:cNvPr id="4" name="Obrázok 3">
            <a:extLst>
              <a:ext uri="{FF2B5EF4-FFF2-40B4-BE49-F238E27FC236}">
                <a16:creationId xmlns:a16="http://schemas.microsoft.com/office/drawing/2014/main" id="{B08E1395-9F28-F5E2-F0C0-2E2F1AF6FE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559239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E5A308-2276-D7E3-68D4-A66BAF2E477C}"/>
              </a:ext>
            </a:extLst>
          </p:cNvPr>
          <p:cNvSpPr>
            <a:spLocks noGrp="1"/>
          </p:cNvSpPr>
          <p:nvPr>
            <p:ph type="title"/>
          </p:nvPr>
        </p:nvSpPr>
        <p:spPr>
          <a:xfrm>
            <a:off x="998376" y="232342"/>
            <a:ext cx="10431624" cy="1492132"/>
          </a:xfrm>
        </p:spPr>
        <p:txBody>
          <a:bodyPr>
            <a:normAutofit/>
          </a:bodyPr>
          <a:lstStyle/>
          <a:p>
            <a:r>
              <a:rPr lang="sk-SK" sz="4800" dirty="0"/>
              <a:t>7. náležitosti a platnosť záväzného stanoviska</a:t>
            </a:r>
            <a:endParaRPr lang="en-GB" sz="4800" dirty="0"/>
          </a:p>
        </p:txBody>
      </p:sp>
      <p:sp>
        <p:nvSpPr>
          <p:cNvPr id="3" name="Zástupný objekt pre obsah 2">
            <a:extLst>
              <a:ext uri="{FF2B5EF4-FFF2-40B4-BE49-F238E27FC236}">
                <a16:creationId xmlns:a16="http://schemas.microsoft.com/office/drawing/2014/main" id="{866BED5E-0D08-45C0-BBB4-7B54FA6B9762}"/>
              </a:ext>
            </a:extLst>
          </p:cNvPr>
          <p:cNvSpPr>
            <a:spLocks noGrp="1"/>
          </p:cNvSpPr>
          <p:nvPr>
            <p:ph idx="1"/>
          </p:nvPr>
        </p:nvSpPr>
        <p:spPr>
          <a:xfrm>
            <a:off x="1077686" y="1604865"/>
            <a:ext cx="10273004" cy="4368033"/>
          </a:xfrm>
        </p:spPr>
        <p:txBody>
          <a:bodyPr>
            <a:normAutofit fontScale="85000" lnSpcReduction="10000"/>
          </a:bodyPr>
          <a:lstStyle/>
          <a:p>
            <a:pPr algn="just">
              <a:spcBef>
                <a:spcPts val="900"/>
              </a:spcBef>
              <a:buFont typeface="Wingdings" panose="05000000000000000000" pitchFamily="2" charset="2"/>
              <a:buChar char="§"/>
            </a:pPr>
            <a:r>
              <a:rPr lang="sk-SK" b="0" dirty="0">
                <a:solidFill>
                  <a:schemeClr val="tx1"/>
                </a:solidFill>
                <a:effectLst/>
              </a:rPr>
              <a:t>Záväzné stanovisko dotknutého orgánu platí </a:t>
            </a:r>
            <a:r>
              <a:rPr lang="sk-SK" dirty="0">
                <a:solidFill>
                  <a:schemeClr val="tx1"/>
                </a:solidFill>
              </a:rPr>
              <a:t>odo dňa jeho doručenia žiadateľovi</a:t>
            </a:r>
            <a:r>
              <a:rPr lang="sk-SK" b="0" dirty="0">
                <a:solidFill>
                  <a:schemeClr val="tx1"/>
                </a:solidFill>
                <a:effectLst/>
              </a:rPr>
              <a:t> :</a:t>
            </a:r>
          </a:p>
          <a:p>
            <a:pPr algn="just">
              <a:spcBef>
                <a:spcPts val="900"/>
              </a:spcBef>
              <a:buFont typeface="Wingdings" panose="05000000000000000000" pitchFamily="2" charset="2"/>
              <a:buChar char="q"/>
            </a:pPr>
            <a:r>
              <a:rPr lang="sk-SK" b="0" dirty="0">
                <a:solidFill>
                  <a:schemeClr val="tx1"/>
                </a:solidFill>
                <a:effectLst/>
              </a:rPr>
              <a:t>dva roky odo dňa jeho doručenia žiadateľovi, </a:t>
            </a:r>
          </a:p>
          <a:p>
            <a:pPr algn="just">
              <a:spcBef>
                <a:spcPts val="900"/>
              </a:spcBef>
              <a:buFont typeface="Wingdings" panose="05000000000000000000" pitchFamily="2" charset="2"/>
              <a:buChar char="q"/>
            </a:pPr>
            <a:r>
              <a:rPr lang="sk-SK" sz="2100" dirty="0">
                <a:solidFill>
                  <a:schemeClr val="tx1"/>
                </a:solidFill>
              </a:rPr>
              <a:t>ak ide o dopravnú infraštruktúru, technickú infraštruktúru, jadrové zariadenie, stavbu súvisiacu s jadrovým zariadením a významnú investíciu, platí päť rokov. </a:t>
            </a:r>
          </a:p>
          <a:p>
            <a:pPr algn="just">
              <a:spcBef>
                <a:spcPts val="900"/>
              </a:spcBef>
              <a:buFont typeface="Wingdings" panose="05000000000000000000" pitchFamily="2" charset="2"/>
              <a:buChar char="§"/>
            </a:pPr>
            <a:r>
              <a:rPr lang="sk-SK" sz="2100" dirty="0">
                <a:solidFill>
                  <a:schemeClr val="tx1"/>
                </a:solidFill>
              </a:rPr>
              <a:t>Záväzné stanovisko nestráca platnosť, ak bol počas plynutia doby podľa prvej vety podaný návrh na začatie konania v ktorom sa záväzné stanovisko má použiť. </a:t>
            </a:r>
          </a:p>
          <a:p>
            <a:pPr algn="just">
              <a:spcBef>
                <a:spcPts val="900"/>
              </a:spcBef>
              <a:buFont typeface="Wingdings" panose="05000000000000000000" pitchFamily="2" charset="2"/>
              <a:buChar char="§"/>
            </a:pPr>
            <a:r>
              <a:rPr lang="sk-SK" b="0" dirty="0">
                <a:solidFill>
                  <a:schemeClr val="tx1"/>
                </a:solidFill>
                <a:effectLst/>
              </a:rPr>
              <a:t>Záväzné stanovisko dotknutého orgánu obsahuje :</a:t>
            </a:r>
          </a:p>
          <a:p>
            <a:pPr algn="just">
              <a:spcBef>
                <a:spcPts val="900"/>
              </a:spcBef>
              <a:buFont typeface="Wingdings" panose="05000000000000000000" pitchFamily="2" charset="2"/>
              <a:buChar char="q"/>
            </a:pPr>
            <a:r>
              <a:rPr lang="sk-SK" b="0" dirty="0">
                <a:solidFill>
                  <a:schemeClr val="tx1"/>
                </a:solidFill>
                <a:effectLst/>
              </a:rPr>
              <a:t>meno a priezvisko alebo názov a adresu alebo sídla stavebníka, </a:t>
            </a:r>
          </a:p>
          <a:p>
            <a:pPr algn="just">
              <a:spcBef>
                <a:spcPts val="900"/>
              </a:spcBef>
              <a:buFont typeface="Wingdings" panose="05000000000000000000" pitchFamily="2" charset="2"/>
              <a:buChar char="q"/>
            </a:pPr>
            <a:r>
              <a:rPr lang="sk-SK" b="0" dirty="0">
                <a:solidFill>
                  <a:schemeClr val="tx1"/>
                </a:solidFill>
                <a:effectLst/>
              </a:rPr>
              <a:t>stručný opis navrhovanej stavby, </a:t>
            </a:r>
          </a:p>
          <a:p>
            <a:pPr algn="just">
              <a:spcBef>
                <a:spcPts val="900"/>
              </a:spcBef>
              <a:buFont typeface="Wingdings" panose="05000000000000000000" pitchFamily="2" charset="2"/>
              <a:buChar char="q"/>
            </a:pPr>
            <a:r>
              <a:rPr lang="sk-SK" b="0" dirty="0">
                <a:solidFill>
                  <a:schemeClr val="tx1"/>
                </a:solidFill>
                <a:effectLst/>
              </a:rPr>
              <a:t>vyjadrenie, či je navrhovaná stavba v súlade s obsahom záväznej časti územnoplánovacej dokumentácie s odôvodnením </a:t>
            </a:r>
          </a:p>
          <a:p>
            <a:pPr algn="just">
              <a:spcBef>
                <a:spcPts val="900"/>
              </a:spcBef>
              <a:buFont typeface="Wingdings" panose="05000000000000000000" pitchFamily="2" charset="2"/>
              <a:buChar char="q"/>
            </a:pPr>
            <a:r>
              <a:rPr lang="sk-SK" b="0" dirty="0">
                <a:solidFill>
                  <a:schemeClr val="tx1"/>
                </a:solidFill>
                <a:effectLst/>
              </a:rPr>
              <a:t>prílohou je potvrdený stavebný zámer alebo iná dokumentácia, ku ktorým sa záväzné stanovisko vydáva. </a:t>
            </a:r>
          </a:p>
          <a:p>
            <a:pPr algn="just"/>
            <a:endParaRPr lang="en-GB" dirty="0"/>
          </a:p>
        </p:txBody>
      </p:sp>
      <p:pic>
        <p:nvPicPr>
          <p:cNvPr id="4" name="Obrázok 3">
            <a:extLst>
              <a:ext uri="{FF2B5EF4-FFF2-40B4-BE49-F238E27FC236}">
                <a16:creationId xmlns:a16="http://schemas.microsoft.com/office/drawing/2014/main" id="{A2579929-50EE-BB56-3678-DACFEF84FE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6395041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D419D8-38FF-054C-7AAD-FAF2B08BFED3}"/>
              </a:ext>
            </a:extLst>
          </p:cNvPr>
          <p:cNvSpPr>
            <a:spLocks noGrp="1"/>
          </p:cNvSpPr>
          <p:nvPr>
            <p:ph type="title"/>
          </p:nvPr>
        </p:nvSpPr>
        <p:spPr>
          <a:xfrm>
            <a:off x="979714" y="242597"/>
            <a:ext cx="10888825" cy="615820"/>
          </a:xfrm>
        </p:spPr>
        <p:txBody>
          <a:bodyPr>
            <a:noAutofit/>
          </a:bodyPr>
          <a:lstStyle/>
          <a:p>
            <a:r>
              <a:rPr lang="sk-SK" sz="4800" dirty="0"/>
              <a:t>8. </a:t>
            </a:r>
            <a:r>
              <a:rPr lang="sk-SK" sz="4400" dirty="0"/>
              <a:t>Preskúmanie záväzného stanoviska</a:t>
            </a:r>
            <a:endParaRPr lang="en-GB" sz="4800" dirty="0"/>
          </a:p>
        </p:txBody>
      </p:sp>
      <p:sp>
        <p:nvSpPr>
          <p:cNvPr id="3" name="Zástupný objekt pre obsah 2">
            <a:extLst>
              <a:ext uri="{FF2B5EF4-FFF2-40B4-BE49-F238E27FC236}">
                <a16:creationId xmlns:a16="http://schemas.microsoft.com/office/drawing/2014/main" id="{83361C8F-EE55-6B23-A369-A64B5313FC81}"/>
              </a:ext>
            </a:extLst>
          </p:cNvPr>
          <p:cNvSpPr>
            <a:spLocks noGrp="1"/>
          </p:cNvSpPr>
          <p:nvPr>
            <p:ph idx="1"/>
          </p:nvPr>
        </p:nvSpPr>
        <p:spPr>
          <a:xfrm>
            <a:off x="908179" y="1118366"/>
            <a:ext cx="10524931" cy="5021176"/>
          </a:xfrm>
        </p:spPr>
        <p:txBody>
          <a:bodyPr>
            <a:normAutofit fontScale="47500" lnSpcReduction="20000"/>
          </a:bodyPr>
          <a:lstStyle/>
          <a:p>
            <a:pPr algn="just">
              <a:spcBef>
                <a:spcPts val="900"/>
              </a:spcBef>
              <a:buFont typeface="Wingdings" panose="05000000000000000000" pitchFamily="2" charset="2"/>
              <a:buChar char="§"/>
            </a:pPr>
            <a:r>
              <a:rPr lang="sk-SK" sz="4800" b="0" dirty="0">
                <a:solidFill>
                  <a:schemeClr val="tx1"/>
                </a:solidFill>
                <a:effectLst/>
              </a:rPr>
              <a:t>Úrad preskúma záväzné stanovisko dotknutého orgánu na podnet žiadateľa a preskúma, či sú splnené podmienky priestorového usporiadania územia a funkčného využívania územia podľa záväznej časti územnoplánovacej dokumentácie. </a:t>
            </a:r>
          </a:p>
          <a:p>
            <a:pPr algn="just">
              <a:spcBef>
                <a:spcPts val="900"/>
              </a:spcBef>
              <a:buFont typeface="Wingdings" panose="05000000000000000000" pitchFamily="2" charset="2"/>
              <a:buChar char="§"/>
            </a:pPr>
            <a:r>
              <a:rPr lang="sk-SK" sz="4800" b="0" dirty="0">
                <a:solidFill>
                  <a:schemeClr val="tx1"/>
                </a:solidFill>
                <a:effectLst/>
              </a:rPr>
              <a:t>Prílohou podnetu je záväzné stanovisko a návrh stavebného zámeru alebo iná dokumentácia, ku ktorým bolo záväzné stanovisko vydané. </a:t>
            </a:r>
          </a:p>
          <a:p>
            <a:pPr algn="just">
              <a:spcBef>
                <a:spcPts val="900"/>
              </a:spcBef>
              <a:buFont typeface="Wingdings" panose="05000000000000000000" pitchFamily="2" charset="2"/>
              <a:buChar char="§"/>
            </a:pPr>
            <a:r>
              <a:rPr lang="sk-SK" sz="4800" b="0" dirty="0">
                <a:solidFill>
                  <a:schemeClr val="tx1"/>
                </a:solidFill>
                <a:effectLst/>
              </a:rPr>
              <a:t>Úrad si vyžiada </a:t>
            </a:r>
            <a:r>
              <a:rPr lang="sk-SK" sz="4800" b="1" dirty="0">
                <a:solidFill>
                  <a:schemeClr val="tx1"/>
                </a:solidFill>
                <a:effectLst/>
              </a:rPr>
              <a:t>do siedmich pracovných dní </a:t>
            </a:r>
            <a:r>
              <a:rPr lang="sk-SK" sz="4800" b="0" dirty="0">
                <a:solidFill>
                  <a:schemeClr val="tx1"/>
                </a:solidFill>
                <a:effectLst/>
              </a:rPr>
              <a:t>od doručenia podnetu záväznú časť územnoplánovacej dokumentácie a vyjadrenie </a:t>
            </a:r>
            <a:r>
              <a:rPr lang="sk-SK" sz="4800" b="1" dirty="0">
                <a:solidFill>
                  <a:schemeClr val="tx1"/>
                </a:solidFill>
                <a:effectLst/>
              </a:rPr>
              <a:t>od príslušného orgánu územného plánovania, ktorý záväzné stanovisko dotknutého orgánu vydal, a to v lehote 15 pracovných dní odo dňa doručenia žiadosti o vyjadrenie. </a:t>
            </a:r>
          </a:p>
          <a:p>
            <a:pPr algn="just">
              <a:spcBef>
                <a:spcPts val="900"/>
              </a:spcBef>
              <a:buFont typeface="Wingdings" panose="05000000000000000000" pitchFamily="2" charset="2"/>
              <a:buChar char="v"/>
            </a:pPr>
            <a:r>
              <a:rPr lang="sk-SK" sz="4800" b="1" i="1" dirty="0">
                <a:solidFill>
                  <a:schemeClr val="tx1"/>
                </a:solidFill>
                <a:effectLst/>
              </a:rPr>
              <a:t>Ak orgán územného plánovania ako dotknutý orgán nevydá záväzné stanovisko v ustanovenej lehote, má sa za to, </a:t>
            </a:r>
            <a:r>
              <a:rPr lang="sk-SK" sz="4800" b="1" i="1" u="sng" dirty="0">
                <a:solidFill>
                  <a:schemeClr val="tx1"/>
                </a:solidFill>
                <a:effectLst/>
              </a:rPr>
              <a:t>že je nečinný</a:t>
            </a:r>
            <a:r>
              <a:rPr lang="sk-SK" sz="4800" b="1" i="1" dirty="0">
                <a:solidFill>
                  <a:schemeClr val="tx1"/>
                </a:solidFill>
                <a:effectLst/>
              </a:rPr>
              <a:t>. </a:t>
            </a:r>
          </a:p>
          <a:p>
            <a:pPr algn="just">
              <a:spcBef>
                <a:spcPts val="900"/>
              </a:spcBef>
              <a:buFont typeface="Wingdings" panose="05000000000000000000" pitchFamily="2" charset="2"/>
              <a:buChar char="§"/>
            </a:pPr>
            <a:endParaRPr lang="sk-SK" sz="4800" b="1" dirty="0">
              <a:solidFill>
                <a:schemeClr val="tx1"/>
              </a:solidFill>
              <a:effectLst/>
            </a:endParaRPr>
          </a:p>
          <a:p>
            <a:endParaRPr lang="en-GB" dirty="0"/>
          </a:p>
        </p:txBody>
      </p:sp>
      <p:pic>
        <p:nvPicPr>
          <p:cNvPr id="4" name="Obrázok 3">
            <a:extLst>
              <a:ext uri="{FF2B5EF4-FFF2-40B4-BE49-F238E27FC236}">
                <a16:creationId xmlns:a16="http://schemas.microsoft.com/office/drawing/2014/main" id="{C2508B9C-001B-48FD-E696-36593AC38B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33110" y="5443267"/>
            <a:ext cx="1800000" cy="1638667"/>
          </a:xfrm>
          <a:prstGeom prst="rect">
            <a:avLst/>
          </a:prstGeom>
        </p:spPr>
      </p:pic>
    </p:spTree>
    <p:extLst>
      <p:ext uri="{BB962C8B-B14F-4D97-AF65-F5344CB8AC3E}">
        <p14:creationId xmlns:p14="http://schemas.microsoft.com/office/powerpoint/2010/main" val="6827193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9A061-96A1-040A-5E5B-0967AD3FAE7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56BDB10E-98FC-D800-CD3E-0B3EAC377D42}"/>
              </a:ext>
            </a:extLst>
          </p:cNvPr>
          <p:cNvSpPr>
            <a:spLocks noGrp="1"/>
          </p:cNvSpPr>
          <p:nvPr>
            <p:ph type="title"/>
          </p:nvPr>
        </p:nvSpPr>
        <p:spPr>
          <a:xfrm>
            <a:off x="979714" y="242597"/>
            <a:ext cx="10450287" cy="615820"/>
          </a:xfrm>
        </p:spPr>
        <p:txBody>
          <a:bodyPr>
            <a:noAutofit/>
          </a:bodyPr>
          <a:lstStyle/>
          <a:p>
            <a:r>
              <a:rPr lang="sk-SK" sz="4800" dirty="0"/>
              <a:t>pokračovanie</a:t>
            </a:r>
            <a:endParaRPr lang="en-GB" sz="4800" dirty="0"/>
          </a:p>
        </p:txBody>
      </p:sp>
      <p:sp>
        <p:nvSpPr>
          <p:cNvPr id="3" name="Zástupný objekt pre obsah 2">
            <a:extLst>
              <a:ext uri="{FF2B5EF4-FFF2-40B4-BE49-F238E27FC236}">
                <a16:creationId xmlns:a16="http://schemas.microsoft.com/office/drawing/2014/main" id="{A3160FEA-646F-B3A3-D608-344B35EBA255}"/>
              </a:ext>
            </a:extLst>
          </p:cNvPr>
          <p:cNvSpPr>
            <a:spLocks noGrp="1"/>
          </p:cNvSpPr>
          <p:nvPr>
            <p:ph idx="1"/>
          </p:nvPr>
        </p:nvSpPr>
        <p:spPr>
          <a:xfrm>
            <a:off x="917012" y="918412"/>
            <a:ext cx="10524931" cy="5021176"/>
          </a:xfrm>
        </p:spPr>
        <p:txBody>
          <a:bodyPr>
            <a:normAutofit fontScale="25000" lnSpcReduction="20000"/>
          </a:bodyPr>
          <a:lstStyle/>
          <a:p>
            <a:pPr algn="just">
              <a:spcBef>
                <a:spcPts val="900"/>
              </a:spcBef>
              <a:buFont typeface="Wingdings" panose="05000000000000000000" pitchFamily="2" charset="2"/>
              <a:buChar char="§"/>
            </a:pPr>
            <a:r>
              <a:rPr lang="sk-SK" sz="7600" b="1" dirty="0">
                <a:solidFill>
                  <a:schemeClr val="tx1"/>
                </a:solidFill>
                <a:effectLst/>
              </a:rPr>
              <a:t>Úrad preskúma záväzné stanovisko v lehote 30 dní odo dňa doručenia vyjadrenia alebo márneho uplynutia lehoty na vyjadrenie orgánu územného plánovania, ak zistí, že </a:t>
            </a:r>
          </a:p>
          <a:p>
            <a:pPr algn="just">
              <a:spcBef>
                <a:spcPts val="900"/>
              </a:spcBef>
              <a:buFont typeface="Wingdings" panose="05000000000000000000" pitchFamily="2" charset="2"/>
              <a:buChar char="q"/>
            </a:pPr>
            <a:r>
              <a:rPr lang="sk-SK" sz="7600" b="1" dirty="0">
                <a:solidFill>
                  <a:schemeClr val="tx1"/>
                </a:solidFill>
              </a:rPr>
              <a:t> </a:t>
            </a:r>
            <a:r>
              <a:rPr lang="sk-SK" sz="7600" dirty="0">
                <a:solidFill>
                  <a:schemeClr val="tx1"/>
                </a:solidFill>
              </a:rPr>
              <a:t>j</a:t>
            </a:r>
            <a:r>
              <a:rPr lang="sk-SK" sz="7600" dirty="0">
                <a:solidFill>
                  <a:schemeClr val="tx1"/>
                </a:solidFill>
                <a:effectLst/>
              </a:rPr>
              <a:t>e </a:t>
            </a:r>
            <a:r>
              <a:rPr lang="sk-SK" sz="7600" b="1" dirty="0">
                <a:solidFill>
                  <a:schemeClr val="tx1"/>
                </a:solidFill>
                <a:effectLst/>
              </a:rPr>
              <a:t>vydané v rozpore </a:t>
            </a:r>
            <a:r>
              <a:rPr lang="sk-SK" sz="7600" dirty="0">
                <a:solidFill>
                  <a:schemeClr val="tx1"/>
                </a:solidFill>
                <a:effectLst/>
              </a:rPr>
              <a:t>so záväznou časťou územnoplánovacej dokumentácie, </a:t>
            </a:r>
            <a:r>
              <a:rPr lang="sk-SK" sz="7600" b="1" dirty="0">
                <a:solidFill>
                  <a:schemeClr val="tx1"/>
                </a:solidFill>
                <a:effectLst/>
              </a:rPr>
              <a:t>vydá nové záväzné stanovisko</a:t>
            </a:r>
            <a:r>
              <a:rPr lang="sk-SK" sz="7600" dirty="0">
                <a:solidFill>
                  <a:schemeClr val="tx1"/>
                </a:solidFill>
                <a:effectLst/>
              </a:rPr>
              <a:t> z hľadiska súladu so záväznou časťou územnoplánovacej dokumentácie</a:t>
            </a:r>
            <a:r>
              <a:rPr lang="sk-SK" sz="7600" dirty="0">
                <a:solidFill>
                  <a:schemeClr val="tx1"/>
                </a:solidFill>
              </a:rPr>
              <a:t>. Záväzné stanovisko už ďalej nemožno preskúmať</a:t>
            </a:r>
            <a:endParaRPr lang="sk-SK" sz="7600" dirty="0">
              <a:solidFill>
                <a:schemeClr val="tx1"/>
              </a:solidFill>
              <a:effectLst/>
            </a:endParaRPr>
          </a:p>
          <a:p>
            <a:pPr algn="just">
              <a:spcBef>
                <a:spcPts val="900"/>
              </a:spcBef>
              <a:buFont typeface="Wingdings" panose="05000000000000000000" pitchFamily="2" charset="2"/>
              <a:buChar char="q"/>
            </a:pPr>
            <a:r>
              <a:rPr lang="sk-SK" sz="7600" dirty="0">
                <a:solidFill>
                  <a:schemeClr val="tx1"/>
                </a:solidFill>
                <a:effectLst/>
              </a:rPr>
              <a:t> je </a:t>
            </a:r>
            <a:r>
              <a:rPr lang="sk-SK" sz="7600" b="1" dirty="0">
                <a:solidFill>
                  <a:schemeClr val="tx1"/>
                </a:solidFill>
                <a:effectLst/>
              </a:rPr>
              <a:t>vydané v súlade </a:t>
            </a:r>
            <a:r>
              <a:rPr lang="sk-SK" sz="7600" dirty="0">
                <a:solidFill>
                  <a:schemeClr val="tx1"/>
                </a:solidFill>
                <a:effectLst/>
              </a:rPr>
              <a:t>so záväznou časťou územnoplánovacej dokumentácie, </a:t>
            </a:r>
            <a:r>
              <a:rPr lang="sk-SK" sz="7600" b="1" dirty="0">
                <a:solidFill>
                  <a:schemeClr val="tx1"/>
                </a:solidFill>
                <a:effectLst/>
              </a:rPr>
              <a:t>v lehote na preskúmanie o tom informuje žiadateľa. </a:t>
            </a:r>
          </a:p>
          <a:p>
            <a:pPr algn="just">
              <a:spcBef>
                <a:spcPts val="900"/>
              </a:spcBef>
              <a:buFont typeface="Wingdings" panose="05000000000000000000" pitchFamily="2" charset="2"/>
              <a:buChar char="§"/>
            </a:pPr>
            <a:r>
              <a:rPr lang="sk-SK" sz="7600" b="0" dirty="0">
                <a:solidFill>
                  <a:schemeClr val="tx1"/>
                </a:solidFill>
                <a:effectLst/>
              </a:rPr>
              <a:t>Úrad </a:t>
            </a:r>
            <a:r>
              <a:rPr lang="sk-SK" sz="7600" b="1" dirty="0">
                <a:solidFill>
                  <a:schemeClr val="tx1"/>
                </a:solidFill>
                <a:effectLst/>
              </a:rPr>
              <a:t>preskúma záväzné stanovisko </a:t>
            </a:r>
            <a:r>
              <a:rPr lang="sk-SK" sz="7600" b="0" dirty="0">
                <a:solidFill>
                  <a:schemeClr val="tx1"/>
                </a:solidFill>
                <a:effectLst/>
              </a:rPr>
              <a:t>dotknutého orgánu k stavebnému zámeru aj na </a:t>
            </a:r>
          </a:p>
          <a:p>
            <a:pPr algn="just">
              <a:spcBef>
                <a:spcPts val="900"/>
              </a:spcBef>
              <a:buFont typeface="Wingdings" panose="05000000000000000000" pitchFamily="2" charset="2"/>
              <a:buChar char="q"/>
            </a:pPr>
            <a:r>
              <a:rPr lang="sk-SK" sz="7600" b="1" dirty="0">
                <a:solidFill>
                  <a:schemeClr val="tx1"/>
                </a:solidFill>
                <a:effectLst/>
              </a:rPr>
              <a:t>žiadosť stavebného úradu, </a:t>
            </a:r>
            <a:r>
              <a:rPr lang="sk-SK" sz="7600" b="0" dirty="0">
                <a:solidFill>
                  <a:schemeClr val="tx1"/>
                </a:solidFill>
                <a:effectLst/>
              </a:rPr>
              <a:t>ktorému sa v procese odstraňovania rozporov podľa Stavebného zákona nepodarilo odstrániť rozpor s príslušným orgánom územného plánovania; </a:t>
            </a:r>
          </a:p>
          <a:p>
            <a:pPr algn="just">
              <a:spcBef>
                <a:spcPts val="900"/>
              </a:spcBef>
              <a:buFont typeface="Wingdings" panose="05000000000000000000" pitchFamily="2" charset="2"/>
              <a:buChar char="q"/>
            </a:pPr>
            <a:r>
              <a:rPr lang="sk-SK" sz="7600" b="1" dirty="0">
                <a:solidFill>
                  <a:schemeClr val="tx1"/>
                </a:solidFill>
                <a:effectLst/>
              </a:rPr>
              <a:t>aj na žiadosť odvolacieho orgánu</a:t>
            </a:r>
            <a:r>
              <a:rPr lang="sk-SK" sz="7600" b="0" dirty="0">
                <a:solidFill>
                  <a:schemeClr val="tx1"/>
                </a:solidFill>
                <a:effectLst/>
              </a:rPr>
              <a:t>, ak účastník konania iný ako stavebník namieta obsah záväzného stanoviska v konaní pred odvolacím orgánom. </a:t>
            </a:r>
          </a:p>
          <a:p>
            <a:pPr algn="just">
              <a:spcBef>
                <a:spcPts val="900"/>
              </a:spcBef>
              <a:buFont typeface="Wingdings" panose="05000000000000000000" pitchFamily="2" charset="2"/>
              <a:buChar char="v"/>
            </a:pPr>
            <a:r>
              <a:rPr lang="sk-SK" sz="7600" b="1" i="1" dirty="0">
                <a:solidFill>
                  <a:schemeClr val="tx1"/>
                </a:solidFill>
                <a:effectLst/>
              </a:rPr>
              <a:t>Ak orgán územného plánovania, ktorý vydal rozporné záväzné stanovisko, má za to, že novým záväzným stanoviskom úradu bolo zasiahnuté do jeho práv, môže sa domáhať ochrany na súde formou správnej žaloby. Podanie správnej žaloby podľa prvej vety má odkladný účinok. </a:t>
            </a:r>
          </a:p>
          <a:p>
            <a:pPr marL="0" indent="0" algn="just">
              <a:spcBef>
                <a:spcPts val="900"/>
              </a:spcBef>
              <a:buNone/>
            </a:pPr>
            <a:endParaRPr lang="sk-SK" sz="6000" b="0" dirty="0">
              <a:solidFill>
                <a:schemeClr val="tx1"/>
              </a:solidFill>
              <a:effectLst/>
            </a:endParaRPr>
          </a:p>
          <a:p>
            <a:pPr marL="0" indent="0">
              <a:buNone/>
            </a:pPr>
            <a:endParaRPr lang="en-GB" dirty="0"/>
          </a:p>
        </p:txBody>
      </p:sp>
      <p:pic>
        <p:nvPicPr>
          <p:cNvPr id="4" name="Obrázok 3">
            <a:extLst>
              <a:ext uri="{FF2B5EF4-FFF2-40B4-BE49-F238E27FC236}">
                <a16:creationId xmlns:a16="http://schemas.microsoft.com/office/drawing/2014/main" id="{77B49D74-5C5D-CE15-12AC-39B751810F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2019340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7DBFB-E566-E2C0-E6C2-D3FA139C9A23}"/>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439BAC1D-7ECF-02F7-ABF3-708B46681DBE}"/>
              </a:ext>
            </a:extLst>
          </p:cNvPr>
          <p:cNvSpPr>
            <a:spLocks noGrp="1"/>
          </p:cNvSpPr>
          <p:nvPr>
            <p:ph type="title"/>
          </p:nvPr>
        </p:nvSpPr>
        <p:spPr>
          <a:xfrm>
            <a:off x="2730759" y="747084"/>
            <a:ext cx="9461241" cy="4391431"/>
          </a:xfrm>
        </p:spPr>
        <p:txBody>
          <a:bodyPr>
            <a:noAutofit/>
          </a:bodyPr>
          <a:lstStyle/>
          <a:p>
            <a:pPr algn="ctr">
              <a:buSzPts val="1000"/>
              <a:tabLst>
                <a:tab pos="457200" algn="l"/>
              </a:tabLst>
            </a:pPr>
            <a:r>
              <a:rPr lang="sk-SK" sz="4800" dirty="0"/>
              <a:t>Projekt stavby</a:t>
            </a:r>
          </a:p>
        </p:txBody>
      </p:sp>
      <p:sp>
        <p:nvSpPr>
          <p:cNvPr id="5" name="Zástupný text 4">
            <a:extLst>
              <a:ext uri="{FF2B5EF4-FFF2-40B4-BE49-F238E27FC236}">
                <a16:creationId xmlns:a16="http://schemas.microsoft.com/office/drawing/2014/main" id="{ED7762E8-B4B8-6FB5-557B-8C70BC7DA9A9}"/>
              </a:ext>
            </a:extLst>
          </p:cNvPr>
          <p:cNvSpPr>
            <a:spLocks noGrp="1"/>
          </p:cNvSpPr>
          <p:nvPr>
            <p:ph type="body" idx="1"/>
          </p:nvPr>
        </p:nvSpPr>
        <p:spPr/>
        <p:txBody>
          <a:bodyPr/>
          <a:lstStyle/>
          <a:p>
            <a:r>
              <a:rPr lang="sk-SK" dirty="0"/>
              <a:t>od 1.4.2025</a:t>
            </a:r>
            <a:endParaRPr lang="en-GB" dirty="0"/>
          </a:p>
        </p:txBody>
      </p:sp>
      <p:pic>
        <p:nvPicPr>
          <p:cNvPr id="3" name="Obrázok 2">
            <a:extLst>
              <a:ext uri="{FF2B5EF4-FFF2-40B4-BE49-F238E27FC236}">
                <a16:creationId xmlns:a16="http://schemas.microsoft.com/office/drawing/2014/main" id="{AB77C451-1F43-9EFA-E9CC-AD3F4E1C88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16215206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50D52B-1A67-1A28-FE28-B9FF59C7DB79}"/>
              </a:ext>
            </a:extLst>
          </p:cNvPr>
          <p:cNvSpPr>
            <a:spLocks noGrp="1"/>
          </p:cNvSpPr>
          <p:nvPr>
            <p:ph type="title"/>
          </p:nvPr>
        </p:nvSpPr>
        <p:spPr>
          <a:xfrm>
            <a:off x="966158" y="382385"/>
            <a:ext cx="10463842" cy="868445"/>
          </a:xfrm>
        </p:spPr>
        <p:txBody>
          <a:bodyPr>
            <a:normAutofit/>
          </a:bodyPr>
          <a:lstStyle/>
          <a:p>
            <a:r>
              <a:rPr lang="sk-SK" sz="4800" dirty="0"/>
              <a:t>1.  projekt stavby</a:t>
            </a:r>
          </a:p>
        </p:txBody>
      </p:sp>
      <p:sp>
        <p:nvSpPr>
          <p:cNvPr id="3" name="Zástupný objekt pre obsah 2">
            <a:extLst>
              <a:ext uri="{FF2B5EF4-FFF2-40B4-BE49-F238E27FC236}">
                <a16:creationId xmlns:a16="http://schemas.microsoft.com/office/drawing/2014/main" id="{65316C72-EB62-527D-00E5-9E484C0604DA}"/>
              </a:ext>
            </a:extLst>
          </p:cNvPr>
          <p:cNvSpPr>
            <a:spLocks noGrp="1"/>
          </p:cNvSpPr>
          <p:nvPr>
            <p:ph idx="1"/>
          </p:nvPr>
        </p:nvSpPr>
        <p:spPr>
          <a:xfrm>
            <a:off x="966158" y="1250830"/>
            <a:ext cx="10463842" cy="4628763"/>
          </a:xfrm>
        </p:spPr>
        <p:txBody>
          <a:bodyPr>
            <a:normAutofit lnSpcReduction="10000"/>
          </a:bodyPr>
          <a:lstStyle/>
          <a:p>
            <a:r>
              <a:rPr lang="sk-SK" sz="2400" b="1" i="1" u="sng" dirty="0">
                <a:solidFill>
                  <a:schemeClr val="tx1"/>
                </a:solidFill>
              </a:rPr>
              <a:t>Projekt stavby je podkladom na zhotovenie stavby a uskutočnenie stavebných prác, ak stavebný zákon neustanovuje ďalej inak. </a:t>
            </a:r>
          </a:p>
          <a:p>
            <a:r>
              <a:rPr lang="sk-SK" sz="2400" b="1" i="1" dirty="0">
                <a:solidFill>
                  <a:schemeClr val="tx1"/>
                </a:solidFill>
              </a:rPr>
              <a:t>Projekt stavby </a:t>
            </a:r>
            <a:r>
              <a:rPr lang="sk-SK" sz="2400" dirty="0">
                <a:solidFill>
                  <a:schemeClr val="tx1"/>
                </a:solidFill>
              </a:rPr>
              <a:t>je </a:t>
            </a:r>
          </a:p>
          <a:p>
            <a:pPr marL="457200" indent="-457200">
              <a:buAutoNum type="alphaLcParenR"/>
            </a:pPr>
            <a:r>
              <a:rPr lang="sk-SK" sz="2400" dirty="0">
                <a:solidFill>
                  <a:schemeClr val="tx1"/>
                </a:solidFill>
              </a:rPr>
              <a:t>textové a grafické vyjadrenie architektonického a stavebno-technického riešenia stavby, </a:t>
            </a:r>
          </a:p>
          <a:p>
            <a:pPr marL="457200" indent="-457200">
              <a:buAutoNum type="alphaLcParenR"/>
            </a:pPr>
            <a:r>
              <a:rPr lang="sk-SK" sz="2400" dirty="0">
                <a:solidFill>
                  <a:schemeClr val="tx1"/>
                </a:solidFill>
              </a:rPr>
              <a:t>jej technického, technologického a energetického vybavenia vrátane zabezpečenia požiadaviek protipožiarnej bezpečnosti a vybavenia stavby požiarnymi zariadeniami a napojenia na dopravnú infraštruktúru a na siete technického vybavenia územia v území v súlade so stavebným zámerom alebo </a:t>
            </a:r>
          </a:p>
          <a:p>
            <a:pPr marL="457200" indent="-457200">
              <a:buAutoNum type="alphaLcParenR"/>
            </a:pPr>
            <a:r>
              <a:rPr lang="sk-SK" sz="2400" dirty="0">
                <a:solidFill>
                  <a:schemeClr val="tx1"/>
                </a:solidFill>
              </a:rPr>
              <a:t>vyjadrenie návrhu zmeny stavby, uskutočnenia stavebnej úpravy alebo odstránenia stavby</a:t>
            </a:r>
            <a:r>
              <a:rPr lang="sk-SK" dirty="0">
                <a:solidFill>
                  <a:schemeClr val="tx1"/>
                </a:solidFill>
              </a:rPr>
              <a:t>. </a:t>
            </a:r>
          </a:p>
          <a:p>
            <a:endParaRPr lang="sk-SK" b="1" i="1" dirty="0">
              <a:solidFill>
                <a:schemeClr val="tx1"/>
              </a:solidFill>
            </a:endParaRPr>
          </a:p>
          <a:p>
            <a:endParaRPr lang="sk-SK" b="1" i="1" dirty="0">
              <a:solidFill>
                <a:schemeClr val="tx1"/>
              </a:solidFill>
            </a:endParaRPr>
          </a:p>
        </p:txBody>
      </p:sp>
      <p:pic>
        <p:nvPicPr>
          <p:cNvPr id="5" name="Obrázok 4">
            <a:extLst>
              <a:ext uri="{FF2B5EF4-FFF2-40B4-BE49-F238E27FC236}">
                <a16:creationId xmlns:a16="http://schemas.microsoft.com/office/drawing/2014/main" id="{5CD1A132-D46D-38FC-034F-7B84819EDB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4983263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AA66B2-D179-BE1C-8BAD-9339569E4C86}"/>
              </a:ext>
            </a:extLst>
          </p:cNvPr>
          <p:cNvSpPr>
            <a:spLocks noGrp="1"/>
          </p:cNvSpPr>
          <p:nvPr>
            <p:ph type="title"/>
          </p:nvPr>
        </p:nvSpPr>
        <p:spPr>
          <a:xfrm>
            <a:off x="1069675" y="382385"/>
            <a:ext cx="10360325" cy="902286"/>
          </a:xfrm>
        </p:spPr>
        <p:txBody>
          <a:bodyPr>
            <a:normAutofit/>
          </a:bodyPr>
          <a:lstStyle/>
          <a:p>
            <a:r>
              <a:rPr lang="sk-SK" sz="4800" dirty="0"/>
              <a:t>2. overovanie projektu stavby </a:t>
            </a:r>
          </a:p>
        </p:txBody>
      </p:sp>
      <p:sp>
        <p:nvSpPr>
          <p:cNvPr id="3" name="Zástupný objekt pre obsah 2">
            <a:extLst>
              <a:ext uri="{FF2B5EF4-FFF2-40B4-BE49-F238E27FC236}">
                <a16:creationId xmlns:a16="http://schemas.microsoft.com/office/drawing/2014/main" id="{EF2AD80C-7E93-1083-0E15-FD2AC8DA53EC}"/>
              </a:ext>
            </a:extLst>
          </p:cNvPr>
          <p:cNvSpPr>
            <a:spLocks noGrp="1"/>
          </p:cNvSpPr>
          <p:nvPr>
            <p:ph idx="1"/>
          </p:nvPr>
        </p:nvSpPr>
        <p:spPr>
          <a:xfrm>
            <a:off x="1069675" y="1354347"/>
            <a:ext cx="10274599" cy="5121268"/>
          </a:xfrm>
        </p:spPr>
        <p:txBody>
          <a:bodyPr>
            <a:normAutofit fontScale="92500" lnSpcReduction="10000"/>
          </a:bodyPr>
          <a:lstStyle/>
          <a:p>
            <a:r>
              <a:rPr lang="sk-SK" b="1" i="1" dirty="0">
                <a:solidFill>
                  <a:schemeClr val="tx1"/>
                </a:solidFill>
              </a:rPr>
              <a:t>Na žiadosť stavebníka projekt stavby overuje správny orgán, ktorý vydal rozhodnutie o stavebnom zámere.</a:t>
            </a:r>
          </a:p>
          <a:p>
            <a:r>
              <a:rPr lang="sk-SK" dirty="0">
                <a:solidFill>
                  <a:schemeClr val="tx1"/>
                </a:solidFill>
              </a:rPr>
              <a:t>K žiadosti stavebník priloží projekt stavby a doložky súladu. </a:t>
            </a:r>
          </a:p>
          <a:p>
            <a:r>
              <a:rPr lang="sk-SK" b="1" i="1" dirty="0">
                <a:solidFill>
                  <a:schemeClr val="tx1"/>
                </a:solidFill>
              </a:rPr>
              <a:t>Lehota na overenie projektu stavby je 30 dní</a:t>
            </a:r>
            <a:r>
              <a:rPr lang="sk-SK" dirty="0">
                <a:solidFill>
                  <a:schemeClr val="tx1"/>
                </a:solidFill>
              </a:rPr>
              <a:t>. </a:t>
            </a:r>
          </a:p>
          <a:p>
            <a:r>
              <a:rPr lang="sk-SK" dirty="0">
                <a:solidFill>
                  <a:schemeClr val="tx1"/>
                </a:solidFill>
              </a:rPr>
              <a:t>Obsahom overenia projektu stavby je posúdenie súladu textovej časti a grafickej časti projektu stavby s obsahom rozhodnutia o stavebnom zámere a podmienkami dotknutých orgánov zo záväzných stanovísk a záväzných vyjadrení dotknutých právnických osôb k stavebnému zámeru a súlad s osobitným predpisom. </a:t>
            </a:r>
          </a:p>
          <a:p>
            <a:r>
              <a:rPr lang="sk-SK" dirty="0">
                <a:solidFill>
                  <a:schemeClr val="tx1"/>
                </a:solidFill>
              </a:rPr>
              <a:t>Projekt stavby sa overí, len ak sú doložky súladu súhlasné a je v súlade s rozhodnutím o stavebnom zámere, inak sa žiadosť s uvedením dôvodu vráti žiadateľovi. </a:t>
            </a:r>
          </a:p>
          <a:p>
            <a:r>
              <a:rPr lang="sk-SK" dirty="0">
                <a:solidFill>
                  <a:schemeClr val="tx1"/>
                </a:solidFill>
              </a:rPr>
              <a:t>Proti vráteniu žiadosti môže žiadateľ podať podnet na preskúmanie postupu správneho orgánu.</a:t>
            </a:r>
          </a:p>
          <a:p>
            <a:r>
              <a:rPr lang="sk-SK" b="1" i="1" dirty="0">
                <a:solidFill>
                  <a:schemeClr val="tx1"/>
                </a:solidFill>
              </a:rPr>
              <a:t>Overenie projektu stavby sa vykoná overovacou doložkou.</a:t>
            </a:r>
          </a:p>
          <a:p>
            <a:r>
              <a:rPr lang="sk-SK" i="1" u="sng" dirty="0">
                <a:solidFill>
                  <a:schemeClr val="tx1"/>
                </a:solidFill>
              </a:rPr>
              <a:t>Overovacia doložka stráca platnosť, ak sa so stavebnými prácami nezačalo do 2 rokov odo dňa </a:t>
            </a:r>
          </a:p>
          <a:p>
            <a:pPr marL="0" indent="0">
              <a:buNone/>
            </a:pPr>
            <a:r>
              <a:rPr lang="sk-SK" i="1" dirty="0">
                <a:solidFill>
                  <a:schemeClr val="tx1"/>
                </a:solidFill>
              </a:rPr>
              <a:t>   </a:t>
            </a:r>
            <a:r>
              <a:rPr lang="sk-SK" i="1" u="sng" dirty="0">
                <a:solidFill>
                  <a:schemeClr val="tx1"/>
                </a:solidFill>
              </a:rPr>
              <a:t>jej vydania, ak správny orgán neurčil na začatie stavby dlhšiu lehotu.</a:t>
            </a:r>
          </a:p>
          <a:p>
            <a:endParaRPr lang="sk-SK" i="1" u="sng" dirty="0">
              <a:solidFill>
                <a:schemeClr val="tx1"/>
              </a:solidFill>
            </a:endParaRPr>
          </a:p>
          <a:p>
            <a:endParaRPr lang="sk-SK" dirty="0">
              <a:solidFill>
                <a:schemeClr val="tx1"/>
              </a:solidFill>
            </a:endParaRPr>
          </a:p>
          <a:p>
            <a:endParaRPr lang="sk-SK" dirty="0">
              <a:solidFill>
                <a:schemeClr val="tx1"/>
              </a:solidFill>
            </a:endParaRPr>
          </a:p>
          <a:p>
            <a:endParaRPr lang="sk-SK" dirty="0">
              <a:solidFill>
                <a:schemeClr val="tx1"/>
              </a:solidFill>
            </a:endParaRPr>
          </a:p>
        </p:txBody>
      </p:sp>
      <p:pic>
        <p:nvPicPr>
          <p:cNvPr id="5" name="Obrázok 4">
            <a:extLst>
              <a:ext uri="{FF2B5EF4-FFF2-40B4-BE49-F238E27FC236}">
                <a16:creationId xmlns:a16="http://schemas.microsoft.com/office/drawing/2014/main" id="{0AA430CF-48DD-4CD8-2383-7486FE3BEC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495396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4D3B45-4783-D15A-1AAB-64FF89CB370F}"/>
              </a:ext>
            </a:extLst>
          </p:cNvPr>
          <p:cNvSpPr>
            <a:spLocks noGrp="1"/>
          </p:cNvSpPr>
          <p:nvPr>
            <p:ph type="title"/>
          </p:nvPr>
        </p:nvSpPr>
        <p:spPr>
          <a:xfrm>
            <a:off x="940279" y="120801"/>
            <a:ext cx="10489721" cy="888490"/>
          </a:xfrm>
        </p:spPr>
        <p:txBody>
          <a:bodyPr>
            <a:normAutofit/>
          </a:bodyPr>
          <a:lstStyle/>
          <a:p>
            <a:r>
              <a:rPr lang="sk-SK" sz="4800" dirty="0"/>
              <a:t>1. Aktuálna legislatíva</a:t>
            </a:r>
          </a:p>
        </p:txBody>
      </p:sp>
      <p:sp>
        <p:nvSpPr>
          <p:cNvPr id="3" name="Zástupný objekt pre obsah 2">
            <a:extLst>
              <a:ext uri="{FF2B5EF4-FFF2-40B4-BE49-F238E27FC236}">
                <a16:creationId xmlns:a16="http://schemas.microsoft.com/office/drawing/2014/main" id="{08747D8B-8D56-CBEF-6578-57F698E31449}"/>
              </a:ext>
            </a:extLst>
          </p:cNvPr>
          <p:cNvSpPr>
            <a:spLocks noGrp="1"/>
          </p:cNvSpPr>
          <p:nvPr>
            <p:ph idx="1"/>
          </p:nvPr>
        </p:nvSpPr>
        <p:spPr>
          <a:xfrm>
            <a:off x="940279" y="1009291"/>
            <a:ext cx="10489721" cy="4439009"/>
          </a:xfrm>
        </p:spPr>
        <p:txBody>
          <a:bodyPr>
            <a:normAutofit/>
          </a:bodyPr>
          <a:lstStyle/>
          <a:p>
            <a:r>
              <a:rPr lang="pl-PL" sz="2800" dirty="0">
                <a:solidFill>
                  <a:schemeClr val="tx1"/>
                </a:solidFill>
              </a:rPr>
              <a:t>Zákon č. 200/2022 Z.z.,  o územnom plánovaní- účinný od 1.4.2024;</a:t>
            </a:r>
          </a:p>
          <a:p>
            <a:r>
              <a:rPr lang="pl-PL" sz="2800" dirty="0">
                <a:solidFill>
                  <a:schemeClr val="tx1"/>
                </a:solidFill>
              </a:rPr>
              <a:t>Nový Stavebný zákon č. 25/2025 Z.z., schválený v NR SR </a:t>
            </a:r>
            <a:r>
              <a:rPr lang="pl-PL" sz="2800" b="1" u="sng" dirty="0">
                <a:solidFill>
                  <a:schemeClr val="tx1"/>
                </a:solidFill>
              </a:rPr>
              <a:t>dňa 5. 2. 2025 („Nový Stavebný zákon”);</a:t>
            </a:r>
          </a:p>
          <a:p>
            <a:r>
              <a:rPr lang="pl-PL" sz="2800" b="1" u="sng" dirty="0">
                <a:solidFill>
                  <a:schemeClr val="tx1"/>
                </a:solidFill>
              </a:rPr>
              <a:t>Súvisiaci zákon č. 26/2025 Z.z.</a:t>
            </a:r>
            <a:r>
              <a:rPr lang="pl-PL" sz="2800" dirty="0">
                <a:solidFill>
                  <a:schemeClr val="tx1"/>
                </a:solidFill>
              </a:rPr>
              <a:t>, </a:t>
            </a:r>
            <a:r>
              <a:rPr lang="sk-SK" sz="2800" dirty="0">
                <a:solidFill>
                  <a:schemeClr val="tx1"/>
                </a:solidFill>
                <a:hlinkClick r:id="rId2">
                  <a:extLst>
                    <a:ext uri="{A12FA001-AC4F-418D-AE19-62706E023703}">
                      <ahyp:hlinkClr xmlns:ahyp="http://schemas.microsoft.com/office/drawing/2018/hyperlinkcolor" val="tx"/>
                    </a:ext>
                  </a:extLst>
                </a:hlinkClick>
              </a:rPr>
              <a:t>o zmene a doplnení niektorých zákonov v súvislosti so zmenami vyvolanými Stavebným zákonom, ktorý bol rovnako schválený v NR SR dňa 5.2.2025; </a:t>
            </a:r>
            <a:endParaRPr lang="pl-PL" sz="2800" dirty="0">
              <a:solidFill>
                <a:schemeClr val="tx1"/>
              </a:solidFill>
            </a:endParaRPr>
          </a:p>
          <a:p>
            <a:r>
              <a:rPr lang="pl-PL" sz="2800" dirty="0">
                <a:solidFill>
                  <a:schemeClr val="tx1"/>
                </a:solidFill>
              </a:rPr>
              <a:t>Účinnosť nadobudnú zákon č. 25/2025 Z.z. a zákon č. 26/2025 Z.z., zhodne dňa</a:t>
            </a:r>
            <a:r>
              <a:rPr lang="pl-PL" sz="2800" b="1" u="sng" dirty="0">
                <a:solidFill>
                  <a:schemeClr val="tx1"/>
                </a:solidFill>
              </a:rPr>
              <a:t> 1.4.2025.</a:t>
            </a:r>
          </a:p>
          <a:p>
            <a:endParaRPr lang="sk-SK" sz="3000" dirty="0">
              <a:solidFill>
                <a:schemeClr val="tx1"/>
              </a:solidFill>
            </a:endParaRPr>
          </a:p>
          <a:p>
            <a:endParaRPr lang="sk-SK" dirty="0">
              <a:solidFill>
                <a:schemeClr val="tx1"/>
              </a:solidFill>
            </a:endParaRPr>
          </a:p>
        </p:txBody>
      </p:sp>
      <p:pic>
        <p:nvPicPr>
          <p:cNvPr id="6" name="Obrázok 5">
            <a:extLst>
              <a:ext uri="{FF2B5EF4-FFF2-40B4-BE49-F238E27FC236}">
                <a16:creationId xmlns:a16="http://schemas.microsoft.com/office/drawing/2014/main" id="{D7051EE4-D366-14B8-759F-E6A08EF4E0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3280146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63495F-518B-9ADD-A91F-1B0F66D4FD17}"/>
              </a:ext>
            </a:extLst>
          </p:cNvPr>
          <p:cNvSpPr>
            <a:spLocks noGrp="1"/>
          </p:cNvSpPr>
          <p:nvPr>
            <p:ph type="title"/>
          </p:nvPr>
        </p:nvSpPr>
        <p:spPr>
          <a:xfrm>
            <a:off x="1129004" y="189780"/>
            <a:ext cx="10300996" cy="1144497"/>
          </a:xfrm>
        </p:spPr>
        <p:txBody>
          <a:bodyPr>
            <a:noAutofit/>
          </a:bodyPr>
          <a:lstStyle/>
          <a:p>
            <a:r>
              <a:rPr lang="sk-SK" sz="4800" dirty="0"/>
              <a:t>3. Realizácia stavieb podľa projektu stavby</a:t>
            </a:r>
            <a:endParaRPr lang="en-GB" sz="4800" dirty="0"/>
          </a:p>
        </p:txBody>
      </p:sp>
      <p:sp>
        <p:nvSpPr>
          <p:cNvPr id="3" name="Zástupný objekt pre obsah 2">
            <a:extLst>
              <a:ext uri="{FF2B5EF4-FFF2-40B4-BE49-F238E27FC236}">
                <a16:creationId xmlns:a16="http://schemas.microsoft.com/office/drawing/2014/main" id="{D2641F08-8CCF-5B2E-9302-0366A35B25AC}"/>
              </a:ext>
            </a:extLst>
          </p:cNvPr>
          <p:cNvSpPr>
            <a:spLocks noGrp="1"/>
          </p:cNvSpPr>
          <p:nvPr>
            <p:ph idx="1"/>
          </p:nvPr>
        </p:nvSpPr>
        <p:spPr>
          <a:xfrm>
            <a:off x="1045029" y="1511559"/>
            <a:ext cx="10384971" cy="4307649"/>
          </a:xfrm>
        </p:spPr>
        <p:txBody>
          <a:bodyPr>
            <a:normAutofit fontScale="92500" lnSpcReduction="20000"/>
          </a:bodyPr>
          <a:lstStyle/>
          <a:p>
            <a:r>
              <a:rPr lang="sk-SK" sz="2800" noProof="0" dirty="0">
                <a:solidFill>
                  <a:schemeClr val="tx1"/>
                </a:solidFill>
              </a:rPr>
              <a:t>Zhotoviť stavbu, zmenu dokončenej stavby, odstraňovanie stavby a stavebné úpravy na stavbe alebo na pozemku je možné </a:t>
            </a:r>
            <a:r>
              <a:rPr lang="sk-SK" sz="2800" b="1" noProof="0" dirty="0">
                <a:solidFill>
                  <a:schemeClr val="tx1"/>
                </a:solidFill>
              </a:rPr>
              <a:t>len podľa projektu stavby overeného v konaní o stavebnom zámere alebo odsúhlaseného stavebným úradom na základe ohlásenia</a:t>
            </a:r>
            <a:r>
              <a:rPr lang="sk-SK" sz="2800" noProof="0" dirty="0">
                <a:solidFill>
                  <a:schemeClr val="tx1"/>
                </a:solidFill>
              </a:rPr>
              <a:t>. </a:t>
            </a:r>
          </a:p>
          <a:p>
            <a:r>
              <a:rPr lang="sk-SK" sz="2800" b="1" noProof="0" dirty="0">
                <a:solidFill>
                  <a:schemeClr val="tx1"/>
                </a:solidFill>
              </a:rPr>
              <a:t>Stavebník je povinný na začatie konania o stavebnom zámere podať žiadosť.</a:t>
            </a:r>
          </a:p>
          <a:p>
            <a:r>
              <a:rPr lang="sk-SK" sz="2800" noProof="0" dirty="0">
                <a:solidFill>
                  <a:schemeClr val="tx1"/>
                </a:solidFill>
              </a:rPr>
              <a:t> Správny orgán oznámi začatie konania účastníkom konania, dotknutým orgánom a dotknutým právnickým osobám </a:t>
            </a:r>
            <a:r>
              <a:rPr lang="sk-SK" sz="2800" b="1" noProof="0" dirty="0">
                <a:solidFill>
                  <a:schemeClr val="tx1"/>
                </a:solidFill>
              </a:rPr>
              <a:t>do siedmich (7) dní </a:t>
            </a:r>
            <a:r>
              <a:rPr lang="sk-SK" sz="2800" noProof="0" dirty="0">
                <a:solidFill>
                  <a:schemeClr val="tx1"/>
                </a:solidFill>
              </a:rPr>
              <a:t>odo dňa, keď je žiadosť úplná.</a:t>
            </a:r>
          </a:p>
          <a:p>
            <a:r>
              <a:rPr lang="sk-SK" sz="2800" noProof="0" dirty="0">
                <a:solidFill>
                  <a:schemeClr val="tx1"/>
                </a:solidFill>
              </a:rPr>
              <a:t>V oznámení o začatí konania správny orgán uvedie podstatné údaje zo žiadosti alebo priloží kópiu žiadosti.</a:t>
            </a:r>
          </a:p>
        </p:txBody>
      </p:sp>
      <p:pic>
        <p:nvPicPr>
          <p:cNvPr id="5" name="Obrázok 4">
            <a:extLst>
              <a:ext uri="{FF2B5EF4-FFF2-40B4-BE49-F238E27FC236}">
                <a16:creationId xmlns:a16="http://schemas.microsoft.com/office/drawing/2014/main" id="{CE3DF6B5-2521-E92B-00E3-D190D25DBE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5047474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C4438E-3A60-A2CF-9ABF-8D25A8DCAACD}"/>
              </a:ext>
            </a:extLst>
          </p:cNvPr>
          <p:cNvSpPr>
            <a:spLocks noGrp="1"/>
          </p:cNvSpPr>
          <p:nvPr>
            <p:ph type="title"/>
          </p:nvPr>
        </p:nvSpPr>
        <p:spPr>
          <a:xfrm>
            <a:off x="1069675" y="272001"/>
            <a:ext cx="10178322" cy="996083"/>
          </a:xfrm>
        </p:spPr>
        <p:txBody>
          <a:bodyPr>
            <a:normAutofit/>
          </a:bodyPr>
          <a:lstStyle/>
          <a:p>
            <a:r>
              <a:rPr lang="sk-SK" sz="4800" dirty="0"/>
              <a:t>Pokračovanie:</a:t>
            </a:r>
          </a:p>
        </p:txBody>
      </p:sp>
      <p:sp>
        <p:nvSpPr>
          <p:cNvPr id="3" name="Zástupný objekt pre obsah 2">
            <a:extLst>
              <a:ext uri="{FF2B5EF4-FFF2-40B4-BE49-F238E27FC236}">
                <a16:creationId xmlns:a16="http://schemas.microsoft.com/office/drawing/2014/main" id="{A371CAC8-50BD-441D-C9E4-8390651BD3DE}"/>
              </a:ext>
            </a:extLst>
          </p:cNvPr>
          <p:cNvSpPr>
            <a:spLocks noGrp="1"/>
          </p:cNvSpPr>
          <p:nvPr>
            <p:ph idx="1"/>
          </p:nvPr>
        </p:nvSpPr>
        <p:spPr>
          <a:xfrm>
            <a:off x="1069675" y="1268084"/>
            <a:ext cx="10360325" cy="4571850"/>
          </a:xfrm>
        </p:spPr>
        <p:txBody>
          <a:bodyPr>
            <a:normAutofit lnSpcReduction="10000"/>
          </a:bodyPr>
          <a:lstStyle/>
          <a:p>
            <a:pPr>
              <a:buFont typeface="Wingdings" panose="05000000000000000000" pitchFamily="2" charset="2"/>
              <a:buChar char="§"/>
            </a:pPr>
            <a:r>
              <a:rPr lang="sk-SK" sz="2800" b="1" u="sng" noProof="0" dirty="0">
                <a:solidFill>
                  <a:schemeClr val="tx1"/>
                </a:solidFill>
              </a:rPr>
              <a:t>Následne stavebný úrad určí :</a:t>
            </a:r>
          </a:p>
          <a:p>
            <a:pPr marL="457200" indent="-457200">
              <a:buAutoNum type="alphaLcParenR"/>
            </a:pPr>
            <a:r>
              <a:rPr lang="sk-SK" sz="2800" noProof="0" dirty="0">
                <a:solidFill>
                  <a:schemeClr val="tx1"/>
                </a:solidFill>
              </a:rPr>
              <a:t>termín ústneho pojednávania a miestnej obhliadky, ak sa nariaďuje, a </a:t>
            </a:r>
          </a:p>
          <a:p>
            <a:pPr marL="457200" indent="-457200">
              <a:buAutoNum type="alphaLcParenR"/>
            </a:pPr>
            <a:r>
              <a:rPr lang="sk-SK" sz="2800" noProof="0" dirty="0">
                <a:solidFill>
                  <a:schemeClr val="tx1"/>
                </a:solidFill>
              </a:rPr>
              <a:t>uvedie miesto, kde sa možno oboznámiť s podkladmi pre vydanie rozhodnutia. </a:t>
            </a:r>
          </a:p>
          <a:p>
            <a:pPr>
              <a:buFont typeface="Wingdings" panose="05000000000000000000" pitchFamily="2" charset="2"/>
              <a:buChar char="§"/>
            </a:pPr>
            <a:r>
              <a:rPr lang="sk-SK" sz="2800" dirty="0">
                <a:solidFill>
                  <a:schemeClr val="tx1"/>
                </a:solidFill>
              </a:rPr>
              <a:t>Správny orgán rozhodne na podklade žiadosti bez potreby ústneho pojednávania alebo miestnej obhliadky, odkedy žiadosť úplná a to ?</a:t>
            </a:r>
          </a:p>
          <a:p>
            <a:pPr>
              <a:buFont typeface="Wingdings" panose="05000000000000000000" pitchFamily="2" charset="2"/>
              <a:buChar char="q"/>
            </a:pPr>
            <a:r>
              <a:rPr lang="sk-SK" sz="2800" b="1" dirty="0">
                <a:solidFill>
                  <a:schemeClr val="tx1"/>
                </a:solidFill>
              </a:rPr>
              <a:t>do 30 dní;</a:t>
            </a:r>
            <a:endParaRPr lang="sk-SK" sz="2800" dirty="0">
              <a:solidFill>
                <a:schemeClr val="tx1"/>
              </a:solidFill>
            </a:endParaRPr>
          </a:p>
          <a:p>
            <a:pPr>
              <a:buFont typeface="Wingdings" panose="05000000000000000000" pitchFamily="2" charset="2"/>
              <a:buChar char="q"/>
            </a:pPr>
            <a:r>
              <a:rPr lang="sk-SK" sz="2800" b="1" dirty="0">
                <a:solidFill>
                  <a:schemeClr val="tx1"/>
                </a:solidFill>
              </a:rPr>
              <a:t>do 60 dní</a:t>
            </a:r>
            <a:r>
              <a:rPr lang="sk-SK" sz="2800" dirty="0">
                <a:solidFill>
                  <a:schemeClr val="tx1"/>
                </a:solidFill>
              </a:rPr>
              <a:t>  v ostatných prípadoch. </a:t>
            </a:r>
          </a:p>
          <a:p>
            <a:pPr marL="0" indent="0">
              <a:buNone/>
            </a:pPr>
            <a:endParaRPr lang="sk-SK" dirty="0">
              <a:solidFill>
                <a:schemeClr val="tx1"/>
              </a:solidFill>
            </a:endParaRPr>
          </a:p>
        </p:txBody>
      </p:sp>
      <p:pic>
        <p:nvPicPr>
          <p:cNvPr id="5" name="Obrázok 4">
            <a:extLst>
              <a:ext uri="{FF2B5EF4-FFF2-40B4-BE49-F238E27FC236}">
                <a16:creationId xmlns:a16="http://schemas.microsoft.com/office/drawing/2014/main" id="{D17A83B3-241D-37AF-858B-56B4C8ADCD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7377283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0C0FE5-395A-7D22-7FAF-58CC1F14AF26}"/>
              </a:ext>
            </a:extLst>
          </p:cNvPr>
          <p:cNvSpPr>
            <a:spLocks noGrp="1"/>
          </p:cNvSpPr>
          <p:nvPr>
            <p:ph type="title"/>
          </p:nvPr>
        </p:nvSpPr>
        <p:spPr>
          <a:xfrm>
            <a:off x="961053" y="382385"/>
            <a:ext cx="10468948" cy="1254391"/>
          </a:xfrm>
        </p:spPr>
        <p:txBody>
          <a:bodyPr>
            <a:normAutofit fontScale="90000"/>
          </a:bodyPr>
          <a:lstStyle/>
          <a:p>
            <a:r>
              <a:rPr lang="sk-SK" sz="5300" dirty="0"/>
              <a:t>4. Doložka súladu k projektu stavby podľa Stavebného zákona </a:t>
            </a:r>
            <a:br>
              <a:rPr lang="sk-SK" b="1" dirty="0">
                <a:effectLst/>
              </a:rPr>
            </a:br>
            <a:endParaRPr lang="en-GB" dirty="0"/>
          </a:p>
        </p:txBody>
      </p:sp>
      <p:sp>
        <p:nvSpPr>
          <p:cNvPr id="3" name="Zástupný objekt pre obsah 2">
            <a:extLst>
              <a:ext uri="{FF2B5EF4-FFF2-40B4-BE49-F238E27FC236}">
                <a16:creationId xmlns:a16="http://schemas.microsoft.com/office/drawing/2014/main" id="{F0C6ACB4-13A3-C2AE-E3F6-42CDCD285B49}"/>
              </a:ext>
            </a:extLst>
          </p:cNvPr>
          <p:cNvSpPr>
            <a:spLocks noGrp="1"/>
          </p:cNvSpPr>
          <p:nvPr>
            <p:ph idx="1"/>
          </p:nvPr>
        </p:nvSpPr>
        <p:spPr>
          <a:xfrm>
            <a:off x="961052" y="1782147"/>
            <a:ext cx="10468947" cy="4349372"/>
          </a:xfrm>
        </p:spPr>
        <p:txBody>
          <a:bodyPr>
            <a:normAutofit fontScale="55000" lnSpcReduction="20000"/>
          </a:bodyPr>
          <a:lstStyle/>
          <a:p>
            <a:pPr algn="l">
              <a:spcBef>
                <a:spcPts val="900"/>
              </a:spcBef>
              <a:buFont typeface="Wingdings" panose="05000000000000000000" pitchFamily="2" charset="2"/>
              <a:buChar char="§"/>
            </a:pPr>
            <a:r>
              <a:rPr lang="sk-SK" sz="4900" b="0" dirty="0">
                <a:solidFill>
                  <a:schemeClr val="tx1"/>
                </a:solidFill>
                <a:effectLst/>
              </a:rPr>
              <a:t>Ak si to orgán územného plánovania vyhradí v záväznom stanovisku dotknutého orgánu k stavebnému zámeru, vydáva doložku súladu k projektu stavby.  </a:t>
            </a:r>
          </a:p>
          <a:p>
            <a:pPr algn="l">
              <a:spcBef>
                <a:spcPts val="900"/>
              </a:spcBef>
              <a:buFont typeface="Wingdings" panose="05000000000000000000" pitchFamily="2" charset="2"/>
              <a:buChar char="§"/>
            </a:pPr>
            <a:r>
              <a:rPr lang="sk-SK" sz="4900" b="0" dirty="0">
                <a:solidFill>
                  <a:schemeClr val="tx1"/>
                </a:solidFill>
                <a:effectLst/>
              </a:rPr>
              <a:t>Doložkou súladu k projektu stavby vyjadruje orgán územného plánovania súlad projektu stavby s obsahom záväzného stanoviska orgánu územného plánovania vydaného k stavebnému zámeru. </a:t>
            </a:r>
          </a:p>
          <a:p>
            <a:pPr algn="l">
              <a:spcBef>
                <a:spcPts val="900"/>
              </a:spcBef>
              <a:buFont typeface="Wingdings" panose="05000000000000000000" pitchFamily="2" charset="2"/>
              <a:buChar char="§"/>
            </a:pPr>
            <a:r>
              <a:rPr lang="sk-SK" sz="4900" b="0" dirty="0">
                <a:solidFill>
                  <a:schemeClr val="tx1"/>
                </a:solidFill>
                <a:effectLst/>
              </a:rPr>
              <a:t>Doložka súladu k projektu stavby sa vydáva na žiadosť stavebníka. </a:t>
            </a:r>
          </a:p>
          <a:p>
            <a:pPr algn="l">
              <a:spcBef>
                <a:spcPts val="900"/>
              </a:spcBef>
              <a:buFont typeface="Wingdings" panose="05000000000000000000" pitchFamily="2" charset="2"/>
              <a:buChar char="§"/>
            </a:pPr>
            <a:r>
              <a:rPr lang="sk-SK" sz="4900" b="0" dirty="0">
                <a:solidFill>
                  <a:schemeClr val="tx1"/>
                </a:solidFill>
                <a:effectLst/>
              </a:rPr>
              <a:t>Prílohou k žiadosti je projekt stavby. </a:t>
            </a:r>
          </a:p>
          <a:p>
            <a:endParaRPr lang="en-GB" dirty="0"/>
          </a:p>
        </p:txBody>
      </p:sp>
      <p:pic>
        <p:nvPicPr>
          <p:cNvPr id="4" name="Obrázok 3">
            <a:extLst>
              <a:ext uri="{FF2B5EF4-FFF2-40B4-BE49-F238E27FC236}">
                <a16:creationId xmlns:a16="http://schemas.microsoft.com/office/drawing/2014/main" id="{42D4D07E-C849-1C02-B4C3-A5570F5ED4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287234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9B664D-EB29-D427-317F-3C5EC284A58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3AB1EC6-B8F0-CBCD-F7BE-6A79FE46C60E}"/>
              </a:ext>
            </a:extLst>
          </p:cNvPr>
          <p:cNvSpPr>
            <a:spLocks noGrp="1"/>
          </p:cNvSpPr>
          <p:nvPr>
            <p:ph type="title"/>
          </p:nvPr>
        </p:nvSpPr>
        <p:spPr>
          <a:xfrm>
            <a:off x="961053" y="382385"/>
            <a:ext cx="10468948" cy="1254391"/>
          </a:xfrm>
        </p:spPr>
        <p:txBody>
          <a:bodyPr>
            <a:normAutofit fontScale="90000"/>
          </a:bodyPr>
          <a:lstStyle/>
          <a:p>
            <a:r>
              <a:rPr lang="sk-SK" sz="5300" dirty="0"/>
              <a:t>Pokračovanie:</a:t>
            </a:r>
            <a:br>
              <a:rPr lang="sk-SK" b="1" dirty="0">
                <a:effectLst/>
              </a:rPr>
            </a:br>
            <a:endParaRPr lang="en-GB" dirty="0"/>
          </a:p>
        </p:txBody>
      </p:sp>
      <p:sp>
        <p:nvSpPr>
          <p:cNvPr id="3" name="Zástupný objekt pre obsah 2">
            <a:extLst>
              <a:ext uri="{FF2B5EF4-FFF2-40B4-BE49-F238E27FC236}">
                <a16:creationId xmlns:a16="http://schemas.microsoft.com/office/drawing/2014/main" id="{7DCC4E0B-E5EB-0E79-87AF-0704E6189863}"/>
              </a:ext>
            </a:extLst>
          </p:cNvPr>
          <p:cNvSpPr>
            <a:spLocks noGrp="1"/>
          </p:cNvSpPr>
          <p:nvPr>
            <p:ph idx="1"/>
          </p:nvPr>
        </p:nvSpPr>
        <p:spPr>
          <a:xfrm>
            <a:off x="961052" y="1289304"/>
            <a:ext cx="10468947" cy="4842215"/>
          </a:xfrm>
        </p:spPr>
        <p:txBody>
          <a:bodyPr>
            <a:normAutofit fontScale="47500" lnSpcReduction="20000"/>
          </a:bodyPr>
          <a:lstStyle/>
          <a:p>
            <a:pPr algn="l">
              <a:spcBef>
                <a:spcPts val="900"/>
              </a:spcBef>
              <a:buFont typeface="Wingdings" panose="05000000000000000000" pitchFamily="2" charset="2"/>
              <a:buChar char="§"/>
            </a:pPr>
            <a:r>
              <a:rPr lang="sk-SK" sz="4900" dirty="0">
                <a:solidFill>
                  <a:schemeClr val="tx1"/>
                </a:solidFill>
                <a:effectLst/>
              </a:rPr>
              <a:t>Ak stavebník predloží na prerokovanie stavebného zámeru podľa Stavebného zákona stavebný zámer spolu s projektom stavby, orgán územného plánovania vydá :</a:t>
            </a:r>
          </a:p>
          <a:p>
            <a:pPr algn="l">
              <a:spcBef>
                <a:spcPts val="900"/>
              </a:spcBef>
              <a:buFont typeface="Wingdings" panose="05000000000000000000" pitchFamily="2" charset="2"/>
              <a:buChar char="q"/>
            </a:pPr>
            <a:r>
              <a:rPr lang="sk-SK" sz="4900" dirty="0">
                <a:solidFill>
                  <a:schemeClr val="tx1"/>
                </a:solidFill>
                <a:effectLst/>
              </a:rPr>
              <a:t>doložku súladu k projektu stavby alebo </a:t>
            </a:r>
          </a:p>
          <a:p>
            <a:pPr algn="l">
              <a:spcBef>
                <a:spcPts val="900"/>
              </a:spcBef>
              <a:buFont typeface="Wingdings" panose="05000000000000000000" pitchFamily="2" charset="2"/>
              <a:buChar char="q"/>
            </a:pPr>
            <a:r>
              <a:rPr lang="sk-SK" sz="4900" dirty="0">
                <a:solidFill>
                  <a:schemeClr val="tx1"/>
                </a:solidFill>
                <a:effectLst/>
              </a:rPr>
              <a:t>uvedie v záväznom stanovisku dotknutého orgánu, že si nevyhradzuje vydanie doložky súladu k projektu stavby. </a:t>
            </a:r>
          </a:p>
          <a:p>
            <a:pPr algn="l">
              <a:spcBef>
                <a:spcPts val="900"/>
              </a:spcBef>
              <a:buFont typeface="Wingdings" panose="05000000000000000000" pitchFamily="2" charset="2"/>
              <a:buChar char="v"/>
            </a:pPr>
            <a:r>
              <a:rPr lang="sk-SK" sz="4900" b="1" i="1" dirty="0">
                <a:solidFill>
                  <a:schemeClr val="tx1"/>
                </a:solidFill>
                <a:effectLst/>
              </a:rPr>
              <a:t>Orgán územného plánovania je povinný vydať doložku súladu k projektu stavby v lehote 30 dní pre jednoduché stavby, v lehote 90 dní pre vyhradené stavby a v lehote 60 dní pre ostatné stavby; lehota sa počíta odo dňa doručenia úplnej žiadosti. </a:t>
            </a:r>
          </a:p>
          <a:p>
            <a:pPr algn="l">
              <a:spcBef>
                <a:spcPts val="900"/>
              </a:spcBef>
              <a:buFont typeface="Wingdings" panose="05000000000000000000" pitchFamily="2" charset="2"/>
              <a:buChar char="v"/>
            </a:pPr>
            <a:r>
              <a:rPr lang="sk-SK" sz="4900" b="1" i="1" dirty="0">
                <a:solidFill>
                  <a:schemeClr val="tx1"/>
                </a:solidFill>
                <a:effectLst/>
              </a:rPr>
              <a:t>Ak orgán územného plánovania nevydá doložku súladu k projektu stavby v ustanovenej lehote, má sa za to, že je nečinný. </a:t>
            </a:r>
          </a:p>
          <a:p>
            <a:endParaRPr lang="en-GB" dirty="0"/>
          </a:p>
        </p:txBody>
      </p:sp>
      <p:pic>
        <p:nvPicPr>
          <p:cNvPr id="4" name="Obrázok 3">
            <a:extLst>
              <a:ext uri="{FF2B5EF4-FFF2-40B4-BE49-F238E27FC236}">
                <a16:creationId xmlns:a16="http://schemas.microsoft.com/office/drawing/2014/main" id="{EF83949C-18AA-A261-5C0B-36D72FD599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2074250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B10923-EBF7-E433-AC9D-475761BB9EE8}"/>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A1E5DC94-9A2C-71F8-062F-99219091F314}"/>
              </a:ext>
            </a:extLst>
          </p:cNvPr>
          <p:cNvSpPr>
            <a:spLocks noGrp="1"/>
          </p:cNvSpPr>
          <p:nvPr>
            <p:ph type="title"/>
          </p:nvPr>
        </p:nvSpPr>
        <p:spPr>
          <a:xfrm>
            <a:off x="3242930" y="747084"/>
            <a:ext cx="8187070" cy="4391431"/>
          </a:xfrm>
        </p:spPr>
        <p:txBody>
          <a:bodyPr>
            <a:noAutofit/>
          </a:bodyPr>
          <a:lstStyle/>
          <a:p>
            <a:pPr algn="ctr"/>
            <a:r>
              <a:rPr lang="sk-SK" sz="4800" dirty="0"/>
              <a:t>Konanie o stavebnom zámere</a:t>
            </a:r>
            <a:endParaRPr lang="en-GB" sz="4800" dirty="0"/>
          </a:p>
        </p:txBody>
      </p:sp>
      <p:sp>
        <p:nvSpPr>
          <p:cNvPr id="5" name="Zástupný text 4">
            <a:extLst>
              <a:ext uri="{FF2B5EF4-FFF2-40B4-BE49-F238E27FC236}">
                <a16:creationId xmlns:a16="http://schemas.microsoft.com/office/drawing/2014/main" id="{111FE50B-9FD3-B8E2-E4DF-5535F2F8E4E7}"/>
              </a:ext>
            </a:extLst>
          </p:cNvPr>
          <p:cNvSpPr>
            <a:spLocks noGrp="1"/>
          </p:cNvSpPr>
          <p:nvPr>
            <p:ph type="body" idx="1"/>
          </p:nvPr>
        </p:nvSpPr>
        <p:spPr/>
        <p:txBody>
          <a:bodyPr/>
          <a:lstStyle/>
          <a:p>
            <a:r>
              <a:rPr lang="sk-SK" dirty="0"/>
              <a:t>Účinné od 1.4.2025</a:t>
            </a:r>
            <a:endParaRPr lang="en-GB" dirty="0"/>
          </a:p>
        </p:txBody>
      </p:sp>
      <p:pic>
        <p:nvPicPr>
          <p:cNvPr id="3" name="Obrázok 2">
            <a:extLst>
              <a:ext uri="{FF2B5EF4-FFF2-40B4-BE49-F238E27FC236}">
                <a16:creationId xmlns:a16="http://schemas.microsoft.com/office/drawing/2014/main" id="{9B18483D-381E-6CF0-6FE0-3A21CB7A13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9709601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E562AE-E094-9197-A2A9-8FB609B09299}"/>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2C3C744-887B-4BF8-63E0-4DED8F0CF391}"/>
              </a:ext>
            </a:extLst>
          </p:cNvPr>
          <p:cNvSpPr>
            <a:spLocks noGrp="1"/>
          </p:cNvSpPr>
          <p:nvPr>
            <p:ph type="title"/>
          </p:nvPr>
        </p:nvSpPr>
        <p:spPr>
          <a:xfrm>
            <a:off x="1026544" y="241540"/>
            <a:ext cx="10804672" cy="1285335"/>
          </a:xfrm>
        </p:spPr>
        <p:txBody>
          <a:bodyPr>
            <a:noAutofit/>
          </a:bodyPr>
          <a:lstStyle/>
          <a:p>
            <a:r>
              <a:rPr lang="sk-SK" sz="4800" dirty="0"/>
              <a:t>1. Postup pri prerokovaní stavebného zámeru</a:t>
            </a:r>
          </a:p>
        </p:txBody>
      </p:sp>
      <p:sp>
        <p:nvSpPr>
          <p:cNvPr id="3" name="Zástupný objekt pre obsah 2">
            <a:extLst>
              <a:ext uri="{FF2B5EF4-FFF2-40B4-BE49-F238E27FC236}">
                <a16:creationId xmlns:a16="http://schemas.microsoft.com/office/drawing/2014/main" id="{1CF1872D-84DC-1686-CE6D-DE1F4167219F}"/>
              </a:ext>
            </a:extLst>
          </p:cNvPr>
          <p:cNvSpPr>
            <a:spLocks noGrp="1"/>
          </p:cNvSpPr>
          <p:nvPr>
            <p:ph idx="1"/>
          </p:nvPr>
        </p:nvSpPr>
        <p:spPr>
          <a:xfrm>
            <a:off x="1026543" y="1613140"/>
            <a:ext cx="10403458" cy="4502988"/>
          </a:xfrm>
        </p:spPr>
        <p:txBody>
          <a:bodyPr>
            <a:normAutofit/>
          </a:bodyPr>
          <a:lstStyle/>
          <a:p>
            <a:r>
              <a:rPr lang="sk-SK" sz="2000" dirty="0">
                <a:solidFill>
                  <a:schemeClr val="tx1"/>
                </a:solidFill>
              </a:rPr>
              <a:t>Stavebník, alebo ním poverený projektant v informačnom systéme sprístupní projektovú dokumentáciu a požiada</a:t>
            </a:r>
          </a:p>
          <a:p>
            <a:pPr marL="457200" indent="-457200">
              <a:buAutoNum type="alphaLcParenR"/>
            </a:pPr>
            <a:r>
              <a:rPr lang="sk-SK" sz="2000" dirty="0">
                <a:solidFill>
                  <a:schemeClr val="tx1"/>
                </a:solidFill>
              </a:rPr>
              <a:t>príslušný orgán územného plánovania o vydanie záväzného stanoviska k stavebnému zámeru,</a:t>
            </a:r>
          </a:p>
          <a:p>
            <a:pPr marL="457200" indent="-457200">
              <a:buAutoNum type="alphaLcParenR"/>
            </a:pPr>
            <a:r>
              <a:rPr lang="sk-SK" sz="2000" dirty="0">
                <a:solidFill>
                  <a:schemeClr val="tx1"/>
                </a:solidFill>
              </a:rPr>
              <a:t>dotknutý orgán podľa druhu navrhovaných stavebných prác a pôsobnosti dotknutých orgánov o vydanie záväzného stanoviska k stavebnému zámeru a</a:t>
            </a:r>
          </a:p>
          <a:p>
            <a:pPr marL="457200" indent="-457200">
              <a:buAutoNum type="alphaLcParenR"/>
            </a:pPr>
            <a:r>
              <a:rPr lang="sk-SK" sz="2000" dirty="0">
                <a:solidFill>
                  <a:schemeClr val="tx1"/>
                </a:solidFill>
              </a:rPr>
              <a:t>dotknuté právnické osoby, ktorých sa navrhované stavebné práce týkajú, o vydanie záväzného vyjadrenia k stavebnému zámeru.</a:t>
            </a:r>
          </a:p>
          <a:p>
            <a:r>
              <a:rPr lang="sk-SK" sz="2000" dirty="0">
                <a:solidFill>
                  <a:schemeClr val="tx1"/>
                </a:solidFill>
              </a:rPr>
              <a:t>Na tento účel môže stavebník alebo ním poverený projektant sprístupniť projektovú dokumentáciu v stupni</a:t>
            </a:r>
          </a:p>
          <a:p>
            <a:pPr marL="457200" indent="-457200">
              <a:buAutoNum type="alphaLcParenR"/>
            </a:pPr>
            <a:r>
              <a:rPr lang="sk-SK" sz="2000" dirty="0">
                <a:solidFill>
                  <a:schemeClr val="tx1"/>
                </a:solidFill>
              </a:rPr>
              <a:t>stavebný zámer alebo </a:t>
            </a:r>
          </a:p>
          <a:p>
            <a:pPr marL="457200" indent="-457200">
              <a:buAutoNum type="alphaLcParenR"/>
            </a:pPr>
            <a:r>
              <a:rPr lang="sk-SK" sz="2000" dirty="0">
                <a:solidFill>
                  <a:schemeClr val="tx1"/>
                </a:solidFill>
              </a:rPr>
              <a:t>stavebný zámer a projekt stavby.</a:t>
            </a:r>
          </a:p>
          <a:p>
            <a:endParaRPr lang="sk-SK" sz="2400" dirty="0">
              <a:solidFill>
                <a:schemeClr val="tx1"/>
              </a:solidFill>
            </a:endParaRPr>
          </a:p>
        </p:txBody>
      </p:sp>
      <p:pic>
        <p:nvPicPr>
          <p:cNvPr id="6" name="Obrázok 5">
            <a:extLst>
              <a:ext uri="{FF2B5EF4-FFF2-40B4-BE49-F238E27FC236}">
                <a16:creationId xmlns:a16="http://schemas.microsoft.com/office/drawing/2014/main" id="{A377C464-2F2F-4806-A5C9-D5FC1898DE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8553872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21341-57A3-DEDB-7D0B-5B600BB9195B}"/>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41B97EC-63E8-593B-BD11-1D1033C3284B}"/>
              </a:ext>
            </a:extLst>
          </p:cNvPr>
          <p:cNvSpPr>
            <a:spLocks noGrp="1"/>
          </p:cNvSpPr>
          <p:nvPr>
            <p:ph type="title"/>
          </p:nvPr>
        </p:nvSpPr>
        <p:spPr/>
        <p:txBody>
          <a:bodyPr>
            <a:normAutofit/>
          </a:bodyPr>
          <a:lstStyle/>
          <a:p>
            <a:r>
              <a:rPr lang="sk-SK" sz="4800" dirty="0"/>
              <a:t>2. Návrh Stavebného Zámeru A JEHO PREROKOVANIE</a:t>
            </a:r>
          </a:p>
        </p:txBody>
      </p:sp>
      <p:sp>
        <p:nvSpPr>
          <p:cNvPr id="3" name="Zástupný objekt pre obsah 2">
            <a:extLst>
              <a:ext uri="{FF2B5EF4-FFF2-40B4-BE49-F238E27FC236}">
                <a16:creationId xmlns:a16="http://schemas.microsoft.com/office/drawing/2014/main" id="{49409491-B3D3-DE55-EB98-052A15B16B36}"/>
              </a:ext>
            </a:extLst>
          </p:cNvPr>
          <p:cNvSpPr>
            <a:spLocks noGrp="1"/>
          </p:cNvSpPr>
          <p:nvPr>
            <p:ph idx="1"/>
          </p:nvPr>
        </p:nvSpPr>
        <p:spPr>
          <a:xfrm>
            <a:off x="1251678" y="1742536"/>
            <a:ext cx="10178322" cy="4733079"/>
          </a:xfrm>
        </p:spPr>
        <p:txBody>
          <a:bodyPr>
            <a:normAutofit fontScale="92500"/>
          </a:bodyPr>
          <a:lstStyle/>
          <a:p>
            <a:r>
              <a:rPr lang="sk-SK" sz="2400" b="1" dirty="0">
                <a:solidFill>
                  <a:schemeClr val="tx1"/>
                </a:solidFill>
              </a:rPr>
              <a:t>Návrh stavebného zámeru </a:t>
            </a:r>
            <a:r>
              <a:rPr lang="sk-SK" sz="2400" dirty="0">
                <a:solidFill>
                  <a:schemeClr val="tx1"/>
                </a:solidFill>
              </a:rPr>
              <a:t>– vypracuje projektant podľa pokynov stavebníka</a:t>
            </a:r>
          </a:p>
          <a:p>
            <a:r>
              <a:rPr lang="sk-SK" sz="2400" b="1" dirty="0">
                <a:solidFill>
                  <a:schemeClr val="tx1"/>
                </a:solidFill>
              </a:rPr>
              <a:t>Vypracovanie návrhu stavebného zámeru </a:t>
            </a:r>
            <a:r>
              <a:rPr lang="sk-SK" sz="2400" dirty="0">
                <a:solidFill>
                  <a:schemeClr val="tx1"/>
                </a:solidFill>
              </a:rPr>
              <a:t>je činnosť projektanta, ktorú vykonáva na základe zmluvného vzťahu so stavebníkom. </a:t>
            </a:r>
          </a:p>
          <a:p>
            <a:r>
              <a:rPr lang="sk-SK" sz="2400" b="1" dirty="0">
                <a:solidFill>
                  <a:schemeClr val="tx1"/>
                </a:solidFill>
              </a:rPr>
              <a:t>Návrh stavebného zámeru </a:t>
            </a:r>
            <a:r>
              <a:rPr lang="sk-SK" sz="2400" dirty="0">
                <a:solidFill>
                  <a:schemeClr val="tx1"/>
                </a:solidFill>
              </a:rPr>
              <a:t>je povinný zaznamenať stavebník alebo ním poverený projektant v informačnom systéme na účely jeho prerokovania a zároveň požiada: </a:t>
            </a:r>
          </a:p>
          <a:p>
            <a:pPr>
              <a:buFont typeface="Wingdings" panose="05000000000000000000" pitchFamily="2" charset="2"/>
              <a:buChar char="v"/>
            </a:pPr>
            <a:r>
              <a:rPr lang="sk-SK" sz="2400" dirty="0">
                <a:solidFill>
                  <a:schemeClr val="tx1"/>
                </a:solidFill>
              </a:rPr>
              <a:t>príslušný orgán územného plánovania o vydanie záväzného stanoviska k stavebnému zámeru,</a:t>
            </a:r>
          </a:p>
          <a:p>
            <a:pPr>
              <a:buFont typeface="Wingdings" panose="05000000000000000000" pitchFamily="2" charset="2"/>
              <a:buChar char="v"/>
            </a:pPr>
            <a:r>
              <a:rPr lang="sk-SK" sz="2400" dirty="0">
                <a:solidFill>
                  <a:schemeClr val="tx1"/>
                </a:solidFill>
              </a:rPr>
              <a:t>dotknutý orgán podľa druhu navrhovaných stavebných prác a pôsobnosti dotknutých orgánov o vydanie záväzného stanoviska k stavebnému zámeru,</a:t>
            </a:r>
          </a:p>
          <a:p>
            <a:pPr>
              <a:buFont typeface="Wingdings" panose="05000000000000000000" pitchFamily="2" charset="2"/>
              <a:buChar char="v"/>
            </a:pPr>
            <a:r>
              <a:rPr lang="sk-SK" sz="2400" dirty="0">
                <a:solidFill>
                  <a:schemeClr val="tx1"/>
                </a:solidFill>
              </a:rPr>
              <a:t>dotknuté právnické osoby, ktorých sa navrhované stavebné práce týkajú, </a:t>
            </a:r>
          </a:p>
          <a:p>
            <a:pPr marL="0" indent="0">
              <a:buNone/>
            </a:pPr>
            <a:r>
              <a:rPr lang="sk-SK" sz="2400" dirty="0">
                <a:solidFill>
                  <a:schemeClr val="tx1"/>
                </a:solidFill>
              </a:rPr>
              <a:t>o vydanie záväzného vyjadrenia k stavebnému zámeru. </a:t>
            </a:r>
          </a:p>
          <a:p>
            <a:endParaRPr lang="sk-SK" dirty="0">
              <a:solidFill>
                <a:schemeClr val="tx1"/>
              </a:solidFill>
            </a:endParaRPr>
          </a:p>
          <a:p>
            <a:pPr lvl="1"/>
            <a:endParaRPr lang="sk-SK" b="1" u="sng" dirty="0"/>
          </a:p>
        </p:txBody>
      </p:sp>
      <p:pic>
        <p:nvPicPr>
          <p:cNvPr id="5" name="Obrázok 4">
            <a:extLst>
              <a:ext uri="{FF2B5EF4-FFF2-40B4-BE49-F238E27FC236}">
                <a16:creationId xmlns:a16="http://schemas.microsoft.com/office/drawing/2014/main" id="{5681CADC-2E24-E87A-88AC-7B78E41ED7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2083634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68A325-349F-6ED2-3EC0-BAB1E77598E1}"/>
              </a:ext>
            </a:extLst>
          </p:cNvPr>
          <p:cNvSpPr>
            <a:spLocks noGrp="1"/>
          </p:cNvSpPr>
          <p:nvPr>
            <p:ph type="title"/>
          </p:nvPr>
        </p:nvSpPr>
        <p:spPr>
          <a:xfrm>
            <a:off x="957533" y="232913"/>
            <a:ext cx="10472467" cy="1414732"/>
          </a:xfrm>
        </p:spPr>
        <p:txBody>
          <a:bodyPr>
            <a:normAutofit/>
          </a:bodyPr>
          <a:lstStyle/>
          <a:p>
            <a:r>
              <a:rPr lang="sk-SK" sz="4800" dirty="0"/>
              <a:t>3. Správa o prerokovaní stavebného zámeru</a:t>
            </a:r>
          </a:p>
        </p:txBody>
      </p:sp>
      <p:sp>
        <p:nvSpPr>
          <p:cNvPr id="3" name="Zástupný objekt pre obsah 2">
            <a:extLst>
              <a:ext uri="{FF2B5EF4-FFF2-40B4-BE49-F238E27FC236}">
                <a16:creationId xmlns:a16="http://schemas.microsoft.com/office/drawing/2014/main" id="{5775CE5E-A3DD-48AB-3BE8-88A0F90CE855}"/>
              </a:ext>
            </a:extLst>
          </p:cNvPr>
          <p:cNvSpPr>
            <a:spLocks noGrp="1"/>
          </p:cNvSpPr>
          <p:nvPr>
            <p:ph idx="1"/>
          </p:nvPr>
        </p:nvSpPr>
        <p:spPr>
          <a:xfrm>
            <a:off x="957533" y="1647645"/>
            <a:ext cx="10472468" cy="4231947"/>
          </a:xfrm>
        </p:spPr>
        <p:txBody>
          <a:bodyPr>
            <a:normAutofit/>
          </a:bodyPr>
          <a:lstStyle/>
          <a:p>
            <a:r>
              <a:rPr lang="sk-SK" sz="2400" b="1" i="1" dirty="0">
                <a:solidFill>
                  <a:schemeClr val="tx1"/>
                </a:solidFill>
              </a:rPr>
              <a:t>Stavebník alebo ním poverený projektant vypracuje správu o prerokovaní stavebného zámeru</a:t>
            </a:r>
            <a:r>
              <a:rPr lang="sk-SK" sz="2400" dirty="0">
                <a:solidFill>
                  <a:schemeClr val="tx1"/>
                </a:solidFill>
              </a:rPr>
              <a:t>.</a:t>
            </a:r>
          </a:p>
          <a:p>
            <a:r>
              <a:rPr lang="sk-SK" sz="2400" dirty="0">
                <a:solidFill>
                  <a:schemeClr val="tx1"/>
                </a:solidFill>
              </a:rPr>
              <a:t>V nej vyhodnotí všetky uplatnené stanoviská a vyjadrenia, uvedie údaj o subjekte, ktorý pripomienku uplatnil, a spôsob vyhodnotenia uplatnenej pripomienky. </a:t>
            </a:r>
          </a:p>
          <a:p>
            <a:r>
              <a:rPr lang="sk-SK" sz="2400" dirty="0">
                <a:solidFill>
                  <a:schemeClr val="tx1"/>
                </a:solidFill>
              </a:rPr>
              <a:t>K správe o prerokovaní stavebného zámeru stavebník alebo ním poverený projektant priloží všetky zabezpečené podklady.</a:t>
            </a:r>
          </a:p>
          <a:p>
            <a:pPr>
              <a:buFont typeface="Wingdings" panose="05000000000000000000" pitchFamily="2" charset="2"/>
              <a:buChar char="v"/>
            </a:pPr>
            <a:r>
              <a:rPr lang="sk-SK" sz="2400" b="1" i="1" dirty="0">
                <a:solidFill>
                  <a:schemeClr val="tx1"/>
                </a:solidFill>
              </a:rPr>
              <a:t>Správa o prerokovaní stavebného zámeru je spolu so stavebným zámerom podkladom na konanie o stavebnom zámere na stavebnom úrade.</a:t>
            </a:r>
          </a:p>
        </p:txBody>
      </p:sp>
      <p:pic>
        <p:nvPicPr>
          <p:cNvPr id="5" name="Obrázok 4">
            <a:extLst>
              <a:ext uri="{FF2B5EF4-FFF2-40B4-BE49-F238E27FC236}">
                <a16:creationId xmlns:a16="http://schemas.microsoft.com/office/drawing/2014/main" id="{861DF2A1-C559-A342-32DD-40C1E3920A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41209279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110D71-BB30-1C64-4028-DA8A931137D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A7F540F-86C0-8CD7-13C0-5EB8916DDFC1}"/>
              </a:ext>
            </a:extLst>
          </p:cNvPr>
          <p:cNvSpPr>
            <a:spLocks noGrp="1"/>
          </p:cNvSpPr>
          <p:nvPr>
            <p:ph type="title"/>
          </p:nvPr>
        </p:nvSpPr>
        <p:spPr>
          <a:xfrm>
            <a:off x="1113678" y="382385"/>
            <a:ext cx="10178322" cy="879487"/>
          </a:xfrm>
        </p:spPr>
        <p:txBody>
          <a:bodyPr>
            <a:normAutofit/>
          </a:bodyPr>
          <a:lstStyle/>
          <a:p>
            <a:r>
              <a:rPr lang="sk-SK" sz="4800" dirty="0"/>
              <a:t>4. Povoľovanie stavieb</a:t>
            </a:r>
          </a:p>
        </p:txBody>
      </p:sp>
      <p:sp>
        <p:nvSpPr>
          <p:cNvPr id="3" name="Zástupný objekt pre obsah 2">
            <a:extLst>
              <a:ext uri="{FF2B5EF4-FFF2-40B4-BE49-F238E27FC236}">
                <a16:creationId xmlns:a16="http://schemas.microsoft.com/office/drawing/2014/main" id="{E879F333-DFAF-FEA6-6B6D-079B318F7214}"/>
              </a:ext>
            </a:extLst>
          </p:cNvPr>
          <p:cNvSpPr>
            <a:spLocks noGrp="1"/>
          </p:cNvSpPr>
          <p:nvPr>
            <p:ph idx="1"/>
          </p:nvPr>
        </p:nvSpPr>
        <p:spPr>
          <a:xfrm>
            <a:off x="950136" y="1152144"/>
            <a:ext cx="10341864" cy="5323471"/>
          </a:xfrm>
        </p:spPr>
        <p:txBody>
          <a:bodyPr>
            <a:normAutofit/>
          </a:bodyPr>
          <a:lstStyle/>
          <a:p>
            <a:pPr>
              <a:buFont typeface="Wingdings" panose="05000000000000000000" pitchFamily="2" charset="2"/>
              <a:buChar char="§"/>
            </a:pPr>
            <a:r>
              <a:rPr lang="sk-SK" sz="3600" b="1" dirty="0">
                <a:solidFill>
                  <a:schemeClr val="tx1"/>
                </a:solidFill>
              </a:rPr>
              <a:t>Rozhodnutie o stavebnom zámere sa vyžaduje pre:</a:t>
            </a:r>
          </a:p>
          <a:p>
            <a:pPr>
              <a:buFont typeface="Wingdings" panose="05000000000000000000" pitchFamily="2" charset="2"/>
              <a:buChar char="q"/>
            </a:pPr>
            <a:r>
              <a:rPr lang="sk-SK" sz="3600" dirty="0">
                <a:solidFill>
                  <a:schemeClr val="tx1"/>
                </a:solidFill>
              </a:rPr>
              <a:t>každú stavbu, zmenu dokončenej stavby,</a:t>
            </a:r>
          </a:p>
          <a:p>
            <a:pPr>
              <a:buFont typeface="Wingdings" panose="05000000000000000000" pitchFamily="2" charset="2"/>
              <a:buChar char="q"/>
            </a:pPr>
            <a:r>
              <a:rPr lang="sk-SK" sz="3600" dirty="0">
                <a:solidFill>
                  <a:schemeClr val="tx1"/>
                </a:solidFill>
              </a:rPr>
              <a:t>odstraňovanie stavby a </a:t>
            </a:r>
          </a:p>
          <a:p>
            <a:pPr>
              <a:buFont typeface="Wingdings" panose="05000000000000000000" pitchFamily="2" charset="2"/>
              <a:buChar char="q"/>
            </a:pPr>
            <a:r>
              <a:rPr lang="sk-SK" sz="3600" dirty="0">
                <a:solidFill>
                  <a:schemeClr val="tx1"/>
                </a:solidFill>
              </a:rPr>
              <a:t>stavebné úpravy na stavbe alebo na pozemku.</a:t>
            </a:r>
          </a:p>
          <a:p>
            <a:pPr>
              <a:buFont typeface="Wingdings" panose="05000000000000000000" pitchFamily="2" charset="2"/>
              <a:buChar char="v"/>
            </a:pPr>
            <a:r>
              <a:rPr lang="sk-SK" sz="3600" b="1" i="1" dirty="0">
                <a:solidFill>
                  <a:schemeClr val="tx1"/>
                </a:solidFill>
              </a:rPr>
              <a:t>Rozhodnutie o stavebnom zámere je záväzné aj pre právnych nástupcov stavebníka a ostatných účastníkov konania</a:t>
            </a:r>
            <a:r>
              <a:rPr lang="sk-SK" sz="3600" dirty="0">
                <a:solidFill>
                  <a:schemeClr val="tx1"/>
                </a:solidFill>
              </a:rPr>
              <a:t>.</a:t>
            </a:r>
          </a:p>
        </p:txBody>
      </p:sp>
      <p:pic>
        <p:nvPicPr>
          <p:cNvPr id="5" name="Obrázok 4">
            <a:extLst>
              <a:ext uri="{FF2B5EF4-FFF2-40B4-BE49-F238E27FC236}">
                <a16:creationId xmlns:a16="http://schemas.microsoft.com/office/drawing/2014/main" id="{354161E4-681F-6C4B-CD14-8CDA578229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7739256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110D71-BB30-1C64-4028-DA8A931137D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A7F540F-86C0-8CD7-13C0-5EB8916DDFC1}"/>
              </a:ext>
            </a:extLst>
          </p:cNvPr>
          <p:cNvSpPr>
            <a:spLocks noGrp="1"/>
          </p:cNvSpPr>
          <p:nvPr>
            <p:ph type="title"/>
          </p:nvPr>
        </p:nvSpPr>
        <p:spPr>
          <a:xfrm>
            <a:off x="1088136" y="146649"/>
            <a:ext cx="10341864" cy="1115223"/>
          </a:xfrm>
        </p:spPr>
        <p:txBody>
          <a:bodyPr>
            <a:noAutofit/>
          </a:bodyPr>
          <a:lstStyle/>
          <a:p>
            <a:r>
              <a:rPr lang="sk-SK" sz="4800" b="1" dirty="0">
                <a:solidFill>
                  <a:schemeClr val="tx1"/>
                </a:solidFill>
              </a:rPr>
              <a:t>5. </a:t>
            </a:r>
            <a:r>
              <a:rPr lang="sk-SK" sz="4800" dirty="0">
                <a:solidFill>
                  <a:schemeClr val="tx1"/>
                </a:solidFill>
              </a:rPr>
              <a:t>Rozhodnutie o stavebnom zámere</a:t>
            </a:r>
            <a:endParaRPr lang="sk-SK" sz="4800" dirty="0"/>
          </a:p>
        </p:txBody>
      </p:sp>
      <p:sp>
        <p:nvSpPr>
          <p:cNvPr id="3" name="Zástupný objekt pre obsah 2">
            <a:extLst>
              <a:ext uri="{FF2B5EF4-FFF2-40B4-BE49-F238E27FC236}">
                <a16:creationId xmlns:a16="http://schemas.microsoft.com/office/drawing/2014/main" id="{E879F333-DFAF-FEA6-6B6D-079B318F7214}"/>
              </a:ext>
            </a:extLst>
          </p:cNvPr>
          <p:cNvSpPr>
            <a:spLocks noGrp="1"/>
          </p:cNvSpPr>
          <p:nvPr>
            <p:ph idx="1"/>
          </p:nvPr>
        </p:nvSpPr>
        <p:spPr>
          <a:xfrm>
            <a:off x="1088136" y="1021515"/>
            <a:ext cx="10341864" cy="5323471"/>
          </a:xfrm>
        </p:spPr>
        <p:txBody>
          <a:bodyPr>
            <a:normAutofit/>
          </a:bodyPr>
          <a:lstStyle/>
          <a:p>
            <a:pPr>
              <a:buFont typeface="Wingdings" panose="05000000000000000000" pitchFamily="2" charset="2"/>
              <a:buChar char="§"/>
            </a:pPr>
            <a:r>
              <a:rPr lang="sk-SK" sz="3600" b="1" dirty="0">
                <a:solidFill>
                  <a:schemeClr val="tx1"/>
                </a:solidFill>
              </a:rPr>
              <a:t>Rozhodnutie o stavebnom zámere sa vyžaduje pre:</a:t>
            </a:r>
          </a:p>
          <a:p>
            <a:pPr>
              <a:buFont typeface="Wingdings" panose="05000000000000000000" pitchFamily="2" charset="2"/>
              <a:buChar char="q"/>
            </a:pPr>
            <a:r>
              <a:rPr lang="sk-SK" sz="3600" dirty="0">
                <a:solidFill>
                  <a:schemeClr val="tx1"/>
                </a:solidFill>
              </a:rPr>
              <a:t>každú stavbu, zmenu dokončenej stavby,</a:t>
            </a:r>
          </a:p>
          <a:p>
            <a:pPr>
              <a:buFont typeface="Wingdings" panose="05000000000000000000" pitchFamily="2" charset="2"/>
              <a:buChar char="q"/>
            </a:pPr>
            <a:r>
              <a:rPr lang="sk-SK" sz="3600" dirty="0">
                <a:solidFill>
                  <a:schemeClr val="tx1"/>
                </a:solidFill>
              </a:rPr>
              <a:t>odstraňovanie stavby a </a:t>
            </a:r>
          </a:p>
          <a:p>
            <a:pPr>
              <a:buFont typeface="Wingdings" panose="05000000000000000000" pitchFamily="2" charset="2"/>
              <a:buChar char="q"/>
            </a:pPr>
            <a:r>
              <a:rPr lang="sk-SK" sz="3600" dirty="0">
                <a:solidFill>
                  <a:schemeClr val="tx1"/>
                </a:solidFill>
              </a:rPr>
              <a:t>stavebné úpravy na stavbe alebo na pozemku.</a:t>
            </a:r>
          </a:p>
          <a:p>
            <a:pPr>
              <a:buFont typeface="Wingdings" panose="05000000000000000000" pitchFamily="2" charset="2"/>
              <a:buChar char="v"/>
            </a:pPr>
            <a:r>
              <a:rPr lang="sk-SK" sz="3600" b="1" i="1" dirty="0">
                <a:solidFill>
                  <a:schemeClr val="tx1"/>
                </a:solidFill>
              </a:rPr>
              <a:t>Rozhodnutie o stavebnom zámere je záväzné aj pre právnych nástupcov stavebníka a ostatných účastníkov konania</a:t>
            </a:r>
            <a:r>
              <a:rPr lang="sk-SK" sz="3600" dirty="0">
                <a:solidFill>
                  <a:schemeClr val="tx1"/>
                </a:solidFill>
              </a:rPr>
              <a:t>.</a:t>
            </a:r>
          </a:p>
        </p:txBody>
      </p:sp>
      <p:pic>
        <p:nvPicPr>
          <p:cNvPr id="5" name="Obrázok 4">
            <a:extLst>
              <a:ext uri="{FF2B5EF4-FFF2-40B4-BE49-F238E27FC236}">
                <a16:creationId xmlns:a16="http://schemas.microsoft.com/office/drawing/2014/main" id="{4E92BD90-A4E7-F65F-8583-5A702301B2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052228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FCE7BE-34D7-9ECC-A3B3-24E0B2903212}"/>
              </a:ext>
            </a:extLst>
          </p:cNvPr>
          <p:cNvSpPr>
            <a:spLocks noGrp="1"/>
          </p:cNvSpPr>
          <p:nvPr>
            <p:ph type="title"/>
          </p:nvPr>
        </p:nvSpPr>
        <p:spPr>
          <a:xfrm>
            <a:off x="1112808" y="252989"/>
            <a:ext cx="10152442" cy="825314"/>
          </a:xfrm>
        </p:spPr>
        <p:txBody>
          <a:bodyPr>
            <a:noAutofit/>
          </a:bodyPr>
          <a:lstStyle/>
          <a:p>
            <a:r>
              <a:rPr lang="sk-SK" sz="4800" dirty="0"/>
              <a:t>Pokračovanie:</a:t>
            </a:r>
            <a:endParaRPr lang="en-GB" sz="4800" dirty="0"/>
          </a:p>
        </p:txBody>
      </p:sp>
      <p:sp>
        <p:nvSpPr>
          <p:cNvPr id="3" name="Zástupný objekt pre obsah 2">
            <a:extLst>
              <a:ext uri="{FF2B5EF4-FFF2-40B4-BE49-F238E27FC236}">
                <a16:creationId xmlns:a16="http://schemas.microsoft.com/office/drawing/2014/main" id="{F5DFD42F-6C8D-D1C8-8348-EFC03BC30C82}"/>
              </a:ext>
            </a:extLst>
          </p:cNvPr>
          <p:cNvSpPr>
            <a:spLocks noGrp="1"/>
          </p:cNvSpPr>
          <p:nvPr>
            <p:ph idx="1"/>
          </p:nvPr>
        </p:nvSpPr>
        <p:spPr>
          <a:xfrm>
            <a:off x="1009292" y="1078302"/>
            <a:ext cx="10317191" cy="4537493"/>
          </a:xfrm>
        </p:spPr>
        <p:txBody>
          <a:bodyPr>
            <a:normAutofit/>
          </a:bodyPr>
          <a:lstStyle/>
          <a:p>
            <a:r>
              <a:rPr lang="sk-SK" sz="3300" b="1" dirty="0">
                <a:solidFill>
                  <a:schemeClr val="tx1"/>
                </a:solidFill>
              </a:rPr>
              <a:t>Nový Stavebný zákon ruší :</a:t>
            </a:r>
          </a:p>
          <a:p>
            <a:pPr>
              <a:buFont typeface="Wingdings" panose="05000000000000000000" pitchFamily="2" charset="2"/>
              <a:buChar char="Ø"/>
            </a:pPr>
            <a:r>
              <a:rPr lang="sk-SK" sz="3300" b="1" dirty="0">
                <a:solidFill>
                  <a:schemeClr val="tx1"/>
                </a:solidFill>
              </a:rPr>
              <a:t>zákon č. 50/1976 Zb., </a:t>
            </a:r>
            <a:r>
              <a:rPr lang="sk-SK" sz="3300" dirty="0">
                <a:solidFill>
                  <a:schemeClr val="tx1"/>
                </a:solidFill>
              </a:rPr>
              <a:t>Stavebného zákona v platnom znení;</a:t>
            </a:r>
          </a:p>
          <a:p>
            <a:pPr>
              <a:buFont typeface="Wingdings" panose="05000000000000000000" pitchFamily="2" charset="2"/>
              <a:buChar char="Ø"/>
            </a:pPr>
            <a:r>
              <a:rPr lang="pl-PL" sz="3300" b="1" dirty="0">
                <a:solidFill>
                  <a:schemeClr val="tx1"/>
                </a:solidFill>
              </a:rPr>
              <a:t>zákon č. 201/2022 Z. z. </a:t>
            </a:r>
            <a:r>
              <a:rPr lang="pl-PL" sz="3300" dirty="0">
                <a:solidFill>
                  <a:schemeClr val="tx1"/>
                </a:solidFill>
              </a:rPr>
              <a:t>,o výstavbe v znení zákona č. 205/2023 Z. z., zákona č. 272/2023 Z. z. a zákona č. 46/2024 Z. z. </a:t>
            </a:r>
          </a:p>
          <a:p>
            <a:endParaRPr lang="sk-SK" sz="3200" dirty="0">
              <a:solidFill>
                <a:schemeClr val="tx1"/>
              </a:solidFill>
            </a:endParaRPr>
          </a:p>
          <a:p>
            <a:pPr marL="0" indent="0">
              <a:buNone/>
            </a:pPr>
            <a:endParaRPr lang="sk-SK" sz="2600" dirty="0">
              <a:solidFill>
                <a:schemeClr val="tx1"/>
              </a:solidFill>
            </a:endParaRPr>
          </a:p>
          <a:p>
            <a:endParaRPr lang="sk-SK" sz="2600" dirty="0">
              <a:solidFill>
                <a:schemeClr val="tx1"/>
              </a:solidFill>
            </a:endParaRPr>
          </a:p>
          <a:p>
            <a:endParaRPr lang="en-GB" dirty="0"/>
          </a:p>
        </p:txBody>
      </p:sp>
      <p:pic>
        <p:nvPicPr>
          <p:cNvPr id="6" name="Obrázok 5">
            <a:extLst>
              <a:ext uri="{FF2B5EF4-FFF2-40B4-BE49-F238E27FC236}">
                <a16:creationId xmlns:a16="http://schemas.microsoft.com/office/drawing/2014/main" id="{2B1A0288-55A7-0EC4-A3EA-707322E4EA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028835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DE94B-A6C2-9C1A-079F-5D502CBFE10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D129D35-56A0-8426-4A91-07A10ED7CBE6}"/>
              </a:ext>
            </a:extLst>
          </p:cNvPr>
          <p:cNvSpPr>
            <a:spLocks noGrp="1"/>
          </p:cNvSpPr>
          <p:nvPr>
            <p:ph type="title"/>
          </p:nvPr>
        </p:nvSpPr>
        <p:spPr>
          <a:xfrm>
            <a:off x="905774" y="192324"/>
            <a:ext cx="10524225" cy="1532959"/>
          </a:xfrm>
        </p:spPr>
        <p:txBody>
          <a:bodyPr>
            <a:normAutofit/>
          </a:bodyPr>
          <a:lstStyle/>
          <a:p>
            <a:r>
              <a:rPr lang="sk-SK" sz="4800" dirty="0">
                <a:solidFill>
                  <a:schemeClr val="tx1"/>
                </a:solidFill>
              </a:rPr>
              <a:t>6. žiadosť O začatie konania o stavebnom zámere</a:t>
            </a:r>
            <a:endParaRPr lang="sk-SK" sz="4800" dirty="0"/>
          </a:p>
        </p:txBody>
      </p:sp>
      <p:sp>
        <p:nvSpPr>
          <p:cNvPr id="3" name="Zástupný objekt pre obsah 2">
            <a:extLst>
              <a:ext uri="{FF2B5EF4-FFF2-40B4-BE49-F238E27FC236}">
                <a16:creationId xmlns:a16="http://schemas.microsoft.com/office/drawing/2014/main" id="{4F26C5F6-A442-6DC4-20C7-B44883C3C92C}"/>
              </a:ext>
            </a:extLst>
          </p:cNvPr>
          <p:cNvSpPr>
            <a:spLocks noGrp="1"/>
          </p:cNvSpPr>
          <p:nvPr>
            <p:ph idx="1"/>
          </p:nvPr>
        </p:nvSpPr>
        <p:spPr>
          <a:xfrm>
            <a:off x="905774" y="1725282"/>
            <a:ext cx="10524226" cy="4489251"/>
          </a:xfrm>
        </p:spPr>
        <p:txBody>
          <a:bodyPr>
            <a:normAutofit/>
          </a:bodyPr>
          <a:lstStyle/>
          <a:p>
            <a:r>
              <a:rPr lang="sk-SK" sz="2400" b="1" i="1" dirty="0">
                <a:solidFill>
                  <a:schemeClr val="tx1"/>
                </a:solidFill>
              </a:rPr>
              <a:t>Žiadosť  podáva stavebník stavebnému úradu elektronicky prostredníctvom na to určeného formulára.</a:t>
            </a:r>
          </a:p>
          <a:p>
            <a:r>
              <a:rPr lang="sk-SK" sz="2400" dirty="0">
                <a:solidFill>
                  <a:schemeClr val="tx1"/>
                </a:solidFill>
              </a:rPr>
              <a:t>Spolu so žiadosťou sa priloží projektová dokumentácia vypracovaná oprávnenou osobou a správa o prerokovaní stavebného zámeru.</a:t>
            </a:r>
          </a:p>
          <a:p>
            <a:r>
              <a:rPr lang="sk-SK" sz="2400" dirty="0">
                <a:solidFill>
                  <a:schemeClr val="tx1"/>
                </a:solidFill>
              </a:rPr>
              <a:t>V žiadosti sa uvedie priamy odkaz  príloh uložených v informačnom systéme na miesto, kde sú prostredníctvom informačného systému dostupné.</a:t>
            </a:r>
          </a:p>
          <a:p>
            <a:r>
              <a:rPr lang="sk-SK" sz="2400" b="1" i="1" dirty="0">
                <a:solidFill>
                  <a:schemeClr val="tx1"/>
                </a:solidFill>
              </a:rPr>
              <a:t>Stavebný úrad vyzve stavebníka do 15 dní od doručenia žiadosti, aby v určenej lehote doplnil svoju žiadosť.</a:t>
            </a:r>
          </a:p>
          <a:p>
            <a:r>
              <a:rPr lang="sk-SK" sz="2400" dirty="0">
                <a:solidFill>
                  <a:schemeClr val="tx1"/>
                </a:solidFill>
              </a:rPr>
              <a:t>Inak konanie zastaví.</a:t>
            </a:r>
          </a:p>
          <a:p>
            <a:pPr lvl="1"/>
            <a:endParaRPr lang="sk-SK" dirty="0"/>
          </a:p>
        </p:txBody>
      </p:sp>
      <p:pic>
        <p:nvPicPr>
          <p:cNvPr id="5" name="Obrázok 4">
            <a:extLst>
              <a:ext uri="{FF2B5EF4-FFF2-40B4-BE49-F238E27FC236}">
                <a16:creationId xmlns:a16="http://schemas.microsoft.com/office/drawing/2014/main" id="{692A2205-88B3-27A8-8F16-25133CB13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4298943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B69F60-C2FE-BF06-FC32-5A9EF87436B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B83AF08-2D26-C0C5-368B-EFA9DB8A0A52}"/>
              </a:ext>
            </a:extLst>
          </p:cNvPr>
          <p:cNvSpPr>
            <a:spLocks noGrp="1"/>
          </p:cNvSpPr>
          <p:nvPr>
            <p:ph type="title"/>
          </p:nvPr>
        </p:nvSpPr>
        <p:spPr>
          <a:xfrm>
            <a:off x="1061049" y="382385"/>
            <a:ext cx="10368951" cy="902951"/>
          </a:xfrm>
        </p:spPr>
        <p:txBody>
          <a:bodyPr>
            <a:noAutofit/>
          </a:bodyPr>
          <a:lstStyle/>
          <a:p>
            <a:r>
              <a:rPr lang="sk-SK" sz="4800" dirty="0">
                <a:solidFill>
                  <a:schemeClr val="tx1"/>
                </a:solidFill>
              </a:rPr>
              <a:t>7. Oznámenie o začatí konania</a:t>
            </a:r>
            <a:endParaRPr lang="sk-SK" sz="4800" dirty="0"/>
          </a:p>
        </p:txBody>
      </p:sp>
      <p:sp>
        <p:nvSpPr>
          <p:cNvPr id="3" name="Zástupný objekt pre obsah 2">
            <a:extLst>
              <a:ext uri="{FF2B5EF4-FFF2-40B4-BE49-F238E27FC236}">
                <a16:creationId xmlns:a16="http://schemas.microsoft.com/office/drawing/2014/main" id="{AE9E9682-BD1F-BF19-1C99-17256B564922}"/>
              </a:ext>
            </a:extLst>
          </p:cNvPr>
          <p:cNvSpPr>
            <a:spLocks noGrp="1"/>
          </p:cNvSpPr>
          <p:nvPr>
            <p:ph idx="1"/>
          </p:nvPr>
        </p:nvSpPr>
        <p:spPr>
          <a:xfrm>
            <a:off x="1061049" y="1285336"/>
            <a:ext cx="10368951" cy="4930529"/>
          </a:xfrm>
        </p:spPr>
        <p:txBody>
          <a:bodyPr>
            <a:noAutofit/>
          </a:bodyPr>
          <a:lstStyle/>
          <a:p>
            <a:r>
              <a:rPr lang="sk-SK" sz="2000" b="1" i="1" dirty="0">
                <a:solidFill>
                  <a:schemeClr val="tx1"/>
                </a:solidFill>
              </a:rPr>
              <a:t>Keď je žiadosť úplná, tak do 7 dní </a:t>
            </a:r>
            <a:r>
              <a:rPr lang="sk-SK" b="1" i="1" dirty="0">
                <a:solidFill>
                  <a:schemeClr val="tx1"/>
                </a:solidFill>
              </a:rPr>
              <a:t>s</a:t>
            </a:r>
            <a:r>
              <a:rPr lang="sk-SK" sz="2000" b="1" i="1" dirty="0">
                <a:solidFill>
                  <a:schemeClr val="tx1"/>
                </a:solidFill>
              </a:rPr>
              <a:t>právny orgán oznámi začatie konania účastníkom konania, dotknutým orgánom a dotknutým právnickým osobám.</a:t>
            </a:r>
          </a:p>
          <a:p>
            <a:pPr marL="0" indent="0">
              <a:buNone/>
            </a:pPr>
            <a:r>
              <a:rPr lang="sk-SK" b="1" i="1" u="sng" dirty="0">
                <a:solidFill>
                  <a:schemeClr val="tx1"/>
                </a:solidFill>
              </a:rPr>
              <a:t>Oznámenie bude obsahovať:</a:t>
            </a:r>
          </a:p>
          <a:p>
            <a:pPr>
              <a:buFont typeface="Wingdings" panose="05000000000000000000" pitchFamily="2" charset="2"/>
              <a:buChar char="v"/>
            </a:pPr>
            <a:r>
              <a:rPr lang="sk-SK" sz="2000" dirty="0">
                <a:solidFill>
                  <a:schemeClr val="tx1"/>
                </a:solidFill>
              </a:rPr>
              <a:t>podstatné údaje zo žiadosti alebo priloženú kópiu žiadosti, určenie termínu ústneho pojednávania a miestnej obhliadky (ak sa nariaďuje, uvedie sa miesto, kde sa možno oboznámiť s podkladmi pre vydanie rozhodnutia).</a:t>
            </a:r>
          </a:p>
          <a:p>
            <a:r>
              <a:rPr lang="sk-SK" sz="2000" dirty="0">
                <a:solidFill>
                  <a:schemeClr val="tx1"/>
                </a:solidFill>
              </a:rPr>
              <a:t>Účastníci konania, dotknuté orgány a dotknuté právnické osoby môžu svoje návrhy, pripomienky a námietky  uplatniť najneskôr na ústnom pojednávaníˇ.</a:t>
            </a:r>
          </a:p>
          <a:p>
            <a:r>
              <a:rPr lang="sk-SK" b="1" i="1" dirty="0">
                <a:solidFill>
                  <a:schemeClr val="tx1"/>
                </a:solidFill>
              </a:rPr>
              <a:t>N</a:t>
            </a:r>
            <a:r>
              <a:rPr lang="sk-SK" sz="2000" b="1" i="1" dirty="0">
                <a:solidFill>
                  <a:schemeClr val="tx1"/>
                </a:solidFill>
              </a:rPr>
              <a:t>a neskôr podané návrhy, pripomienky a námietky sa neprihliadne. </a:t>
            </a:r>
          </a:p>
          <a:p>
            <a:r>
              <a:rPr lang="sk-SK" dirty="0">
                <a:solidFill>
                  <a:schemeClr val="tx1"/>
                </a:solidFill>
              </a:rPr>
              <a:t>Ak nie je nariadené ústne pojednávanie, tak lehota na uplatnenie pripomienok a námietok </a:t>
            </a:r>
            <a:r>
              <a:rPr lang="sk-SK" b="1" i="1" dirty="0">
                <a:solidFill>
                  <a:schemeClr val="tx1"/>
                </a:solidFill>
              </a:rPr>
              <a:t>nesmie byť kratšia ako 7 pracovných dní</a:t>
            </a:r>
            <a:r>
              <a:rPr lang="sk-SK" dirty="0">
                <a:solidFill>
                  <a:schemeClr val="tx1"/>
                </a:solidFill>
              </a:rPr>
              <a:t> odo dňa doručenia oznámenia.</a:t>
            </a:r>
          </a:p>
          <a:p>
            <a:endParaRPr lang="sk-SK" sz="2000" dirty="0">
              <a:solidFill>
                <a:schemeClr val="tx1"/>
              </a:solidFill>
            </a:endParaRPr>
          </a:p>
        </p:txBody>
      </p:sp>
      <p:pic>
        <p:nvPicPr>
          <p:cNvPr id="5" name="Obrázok 4">
            <a:extLst>
              <a:ext uri="{FF2B5EF4-FFF2-40B4-BE49-F238E27FC236}">
                <a16:creationId xmlns:a16="http://schemas.microsoft.com/office/drawing/2014/main" id="{DE49BCA5-2319-728B-5C69-E62F39B45C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5414005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BC636-90DA-C45A-3EBE-AB7D9AD50FF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E29A953-C659-07AE-39D5-631233968898}"/>
              </a:ext>
            </a:extLst>
          </p:cNvPr>
          <p:cNvSpPr>
            <a:spLocks noGrp="1"/>
          </p:cNvSpPr>
          <p:nvPr>
            <p:ph type="title"/>
          </p:nvPr>
        </p:nvSpPr>
        <p:spPr>
          <a:xfrm>
            <a:off x="1069675" y="293297"/>
            <a:ext cx="10360325" cy="1173193"/>
          </a:xfrm>
        </p:spPr>
        <p:txBody>
          <a:bodyPr>
            <a:noAutofit/>
          </a:bodyPr>
          <a:lstStyle/>
          <a:p>
            <a:r>
              <a:rPr lang="sk-SK" sz="4800" dirty="0">
                <a:solidFill>
                  <a:schemeClr val="tx1"/>
                </a:solidFill>
              </a:rPr>
              <a:t>8. Námietky v konaní o stavebnom zámere</a:t>
            </a:r>
            <a:endParaRPr lang="sk-SK" sz="4800" dirty="0"/>
          </a:p>
        </p:txBody>
      </p:sp>
      <p:sp>
        <p:nvSpPr>
          <p:cNvPr id="3" name="Zástupný objekt pre obsah 2">
            <a:extLst>
              <a:ext uri="{FF2B5EF4-FFF2-40B4-BE49-F238E27FC236}">
                <a16:creationId xmlns:a16="http://schemas.microsoft.com/office/drawing/2014/main" id="{5FF30C4E-EF02-39B0-0563-C20C993EEE56}"/>
              </a:ext>
            </a:extLst>
          </p:cNvPr>
          <p:cNvSpPr>
            <a:spLocks noGrp="1"/>
          </p:cNvSpPr>
          <p:nvPr>
            <p:ph idx="1"/>
          </p:nvPr>
        </p:nvSpPr>
        <p:spPr>
          <a:xfrm>
            <a:off x="1069675" y="1846053"/>
            <a:ext cx="10360325" cy="3717986"/>
          </a:xfrm>
        </p:spPr>
        <p:txBody>
          <a:bodyPr>
            <a:normAutofit/>
          </a:bodyPr>
          <a:lstStyle/>
          <a:p>
            <a:r>
              <a:rPr lang="sk-SK" b="1" i="1" dirty="0">
                <a:solidFill>
                  <a:schemeClr val="tx1"/>
                </a:solidFill>
              </a:rPr>
              <a:t>Správny orgán je povinný zaoberať sa všetkými návrhmi, pripomienkami a námietkami uplatnenými účastníkmi konania.</a:t>
            </a:r>
          </a:p>
          <a:p>
            <a:pPr marL="0" indent="0">
              <a:buNone/>
            </a:pPr>
            <a:r>
              <a:rPr lang="sk-SK" b="1" i="1" u="sng" dirty="0">
                <a:solidFill>
                  <a:schemeClr val="tx1"/>
                </a:solidFill>
              </a:rPr>
              <a:t>Návrhy, pripomienky a námietky účastníkov konania musia obsahovať:</a:t>
            </a:r>
          </a:p>
          <a:p>
            <a:pPr>
              <a:buFont typeface="Wingdings" panose="05000000000000000000" pitchFamily="2" charset="2"/>
              <a:buChar char="v"/>
            </a:pPr>
            <a:r>
              <a:rPr lang="sk-SK" dirty="0">
                <a:solidFill>
                  <a:schemeClr val="tx1"/>
                </a:solidFill>
              </a:rPr>
              <a:t> údaj o tom, kto ich podáva, </a:t>
            </a:r>
          </a:p>
          <a:p>
            <a:pPr>
              <a:buFont typeface="Wingdings" panose="05000000000000000000" pitchFamily="2" charset="2"/>
              <a:buChar char="v"/>
            </a:pPr>
            <a:r>
              <a:rPr lang="sk-SK" dirty="0">
                <a:solidFill>
                  <a:schemeClr val="tx1"/>
                </a:solidFill>
              </a:rPr>
              <a:t>akého konania sa týkajú a v čom vidí účastník konania porušenie alebo nezákonné obmedzenie jeho práv a právom chránených záujmov. </a:t>
            </a:r>
          </a:p>
          <a:p>
            <a:pPr>
              <a:buFont typeface="Wingdings" panose="05000000000000000000" pitchFamily="2" charset="2"/>
              <a:buChar char="§"/>
            </a:pPr>
            <a:r>
              <a:rPr lang="sk-SK" dirty="0">
                <a:solidFill>
                  <a:schemeClr val="tx1"/>
                </a:solidFill>
              </a:rPr>
              <a:t>Na návrhy, pripomienky a námietky účastníkov konania sa neprihliada, ak sledujú iný cieľ ako ochranu práv a právom chránených záujmov účastníka konania ( chcú najmä poškodiť iného, získať neoprávnený prospech, dosiahnuť prieťahy v konaní a obštrukcie ...).</a:t>
            </a:r>
          </a:p>
        </p:txBody>
      </p:sp>
      <p:pic>
        <p:nvPicPr>
          <p:cNvPr id="5" name="Obrázok 4">
            <a:extLst>
              <a:ext uri="{FF2B5EF4-FFF2-40B4-BE49-F238E27FC236}">
                <a16:creationId xmlns:a16="http://schemas.microsoft.com/office/drawing/2014/main" id="{BA060C5A-734B-66B9-0ADA-2116E011CD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9116382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C9CB91-12B8-3DC7-294A-FC4CFF4B6822}"/>
              </a:ext>
            </a:extLst>
          </p:cNvPr>
          <p:cNvSpPr>
            <a:spLocks noGrp="1"/>
          </p:cNvSpPr>
          <p:nvPr>
            <p:ph type="title"/>
          </p:nvPr>
        </p:nvSpPr>
        <p:spPr>
          <a:xfrm>
            <a:off x="1069675" y="382385"/>
            <a:ext cx="10360325" cy="1042491"/>
          </a:xfrm>
        </p:spPr>
        <p:txBody>
          <a:bodyPr>
            <a:normAutofit/>
          </a:bodyPr>
          <a:lstStyle/>
          <a:p>
            <a:r>
              <a:rPr lang="sk-SK" sz="4800" dirty="0"/>
              <a:t>Pokračovanie:</a:t>
            </a:r>
          </a:p>
        </p:txBody>
      </p:sp>
      <p:sp>
        <p:nvSpPr>
          <p:cNvPr id="3" name="Zástupný objekt pre obsah 2">
            <a:extLst>
              <a:ext uri="{FF2B5EF4-FFF2-40B4-BE49-F238E27FC236}">
                <a16:creationId xmlns:a16="http://schemas.microsoft.com/office/drawing/2014/main" id="{A9B50DBE-8C50-559B-56B0-27D01A5EAEB1}"/>
              </a:ext>
            </a:extLst>
          </p:cNvPr>
          <p:cNvSpPr>
            <a:spLocks noGrp="1"/>
          </p:cNvSpPr>
          <p:nvPr>
            <p:ph idx="1"/>
          </p:nvPr>
        </p:nvSpPr>
        <p:spPr>
          <a:xfrm>
            <a:off x="957533" y="1337093"/>
            <a:ext cx="10472468" cy="4542499"/>
          </a:xfrm>
        </p:spPr>
        <p:txBody>
          <a:bodyPr>
            <a:normAutofit fontScale="92500" lnSpcReduction="10000"/>
          </a:bodyPr>
          <a:lstStyle/>
          <a:p>
            <a:pPr marL="0" indent="0">
              <a:buNone/>
            </a:pPr>
            <a:r>
              <a:rPr lang="sk-SK" sz="2400" b="1" i="1" u="sng" dirty="0">
                <a:solidFill>
                  <a:schemeClr val="tx1"/>
                </a:solidFill>
              </a:rPr>
              <a:t>Neprihliada sa ani na:</a:t>
            </a:r>
          </a:p>
          <a:p>
            <a:pPr>
              <a:buFont typeface="Wingdings" panose="05000000000000000000" pitchFamily="2" charset="2"/>
              <a:buChar char="v"/>
            </a:pPr>
            <a:r>
              <a:rPr lang="sk-SK" sz="2400" dirty="0">
                <a:solidFill>
                  <a:schemeClr val="tx1"/>
                </a:solidFill>
              </a:rPr>
              <a:t>opätovne uplatnené návrhy, pripomienky a námietky účastníkov konania a dotknutých orgánov, o ktorých už bolo právoplatne rozhodnuté v inom konaní, ktorého obsah je záväzný pre rozhodnutie; to neplatí, ak sa zásadne zmenili skutkové okolnosti alebo predmet rozhodovania,</a:t>
            </a:r>
          </a:p>
          <a:p>
            <a:pPr>
              <a:buFont typeface="Wingdings" panose="05000000000000000000" pitchFamily="2" charset="2"/>
              <a:buChar char="v"/>
            </a:pPr>
            <a:r>
              <a:rPr lang="sk-SK" sz="2400" dirty="0">
                <a:solidFill>
                  <a:schemeClr val="tx1"/>
                </a:solidFill>
              </a:rPr>
              <a:t> návrhy, pripomienky a námietky účastníkov konania, ktoré nemajú vplyv na ich práva a právom chránené záujmy alebo na plnenie zákonných alebo uložených povinností,</a:t>
            </a:r>
          </a:p>
          <a:p>
            <a:pPr>
              <a:buFont typeface="Wingdings" panose="05000000000000000000" pitchFamily="2" charset="2"/>
              <a:buChar char="v"/>
            </a:pPr>
            <a:r>
              <a:rPr lang="sk-SK" sz="2400" dirty="0">
                <a:solidFill>
                  <a:schemeClr val="tx1"/>
                </a:solidFill>
              </a:rPr>
              <a:t>návrhy, pripomienky a námietky účastníkov konania, ktoré sa priamo netýkajú predmetu rozhodovania,</a:t>
            </a:r>
          </a:p>
          <a:p>
            <a:pPr>
              <a:buFont typeface="Wingdings" panose="05000000000000000000" pitchFamily="2" charset="2"/>
              <a:buChar char="v"/>
            </a:pPr>
            <a:r>
              <a:rPr lang="sk-SK" sz="2400" dirty="0">
                <a:solidFill>
                  <a:schemeClr val="tx1"/>
                </a:solidFill>
              </a:rPr>
              <a:t>návrhy, pripomienky a námietky účastníkov konania podané po lehote,</a:t>
            </a:r>
          </a:p>
          <a:p>
            <a:pPr>
              <a:buFont typeface="Wingdings" panose="05000000000000000000" pitchFamily="2" charset="2"/>
              <a:buChar char="v"/>
            </a:pPr>
            <a:r>
              <a:rPr lang="sk-SK" sz="2400" dirty="0">
                <a:solidFill>
                  <a:schemeClr val="tx1"/>
                </a:solidFill>
              </a:rPr>
              <a:t>anonymné podania.</a:t>
            </a:r>
          </a:p>
        </p:txBody>
      </p:sp>
      <p:pic>
        <p:nvPicPr>
          <p:cNvPr id="5" name="Obrázok 4">
            <a:extLst>
              <a:ext uri="{FF2B5EF4-FFF2-40B4-BE49-F238E27FC236}">
                <a16:creationId xmlns:a16="http://schemas.microsoft.com/office/drawing/2014/main" id="{743B2DDD-186E-23C2-51CF-F36F93E58C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5627161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964CCB-94DB-3C53-2822-27EE1584236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D9075EB-CFBB-FA0D-5210-554AC3586A18}"/>
              </a:ext>
            </a:extLst>
          </p:cNvPr>
          <p:cNvSpPr>
            <a:spLocks noGrp="1"/>
          </p:cNvSpPr>
          <p:nvPr>
            <p:ph type="title"/>
          </p:nvPr>
        </p:nvSpPr>
        <p:spPr>
          <a:xfrm>
            <a:off x="1181819" y="382385"/>
            <a:ext cx="10248181" cy="1391595"/>
          </a:xfrm>
        </p:spPr>
        <p:txBody>
          <a:bodyPr>
            <a:normAutofit fontScale="90000"/>
          </a:bodyPr>
          <a:lstStyle/>
          <a:p>
            <a:r>
              <a:rPr lang="sk-SK" sz="5300" dirty="0"/>
              <a:t>9. Lehoty a </a:t>
            </a:r>
            <a:r>
              <a:rPr lang="sk-SK" sz="5300" dirty="0">
                <a:solidFill>
                  <a:schemeClr val="tx1"/>
                </a:solidFill>
              </a:rPr>
              <a:t>NÁLEŽITOSTI ROZHODNUTIA o stavebnom zámere</a:t>
            </a:r>
            <a:br>
              <a:rPr lang="sk-SK" b="1" dirty="0">
                <a:solidFill>
                  <a:schemeClr val="tx1"/>
                </a:solidFill>
              </a:rPr>
            </a:br>
            <a:endParaRPr lang="sk-SK" dirty="0"/>
          </a:p>
        </p:txBody>
      </p:sp>
      <p:sp>
        <p:nvSpPr>
          <p:cNvPr id="3" name="Zástupný objekt pre obsah 2">
            <a:extLst>
              <a:ext uri="{FF2B5EF4-FFF2-40B4-BE49-F238E27FC236}">
                <a16:creationId xmlns:a16="http://schemas.microsoft.com/office/drawing/2014/main" id="{0D8C8A35-FB00-B26D-86BC-DD122D6A677B}"/>
              </a:ext>
            </a:extLst>
          </p:cNvPr>
          <p:cNvSpPr>
            <a:spLocks noGrp="1"/>
          </p:cNvSpPr>
          <p:nvPr>
            <p:ph idx="1"/>
          </p:nvPr>
        </p:nvSpPr>
        <p:spPr>
          <a:xfrm>
            <a:off x="1181819" y="1773981"/>
            <a:ext cx="10248181" cy="4350774"/>
          </a:xfrm>
        </p:spPr>
        <p:txBody>
          <a:bodyPr>
            <a:normAutofit fontScale="92500" lnSpcReduction="20000"/>
          </a:bodyPr>
          <a:lstStyle/>
          <a:p>
            <a:r>
              <a:rPr lang="sk-SK" b="1" i="1" dirty="0">
                <a:solidFill>
                  <a:schemeClr val="tx1"/>
                </a:solidFill>
              </a:rPr>
              <a:t>V</a:t>
            </a:r>
            <a:r>
              <a:rPr lang="sk-SK" sz="2000" b="1" i="1" dirty="0">
                <a:solidFill>
                  <a:schemeClr val="tx1"/>
                </a:solidFill>
              </a:rPr>
              <a:t>o veciach, ktoré môže správny orgán - stavebný úrad rozhodnúť na podklade žiadosti bez potreby ústneho pojednávania alebo miestnej obhliadky, je povinný rozhodnúť do 30 dní odo dňa, keď je žiadosť úplná</a:t>
            </a:r>
            <a:r>
              <a:rPr lang="sk-SK" sz="2000" dirty="0">
                <a:solidFill>
                  <a:schemeClr val="tx1"/>
                </a:solidFill>
              </a:rPr>
              <a:t>.</a:t>
            </a:r>
          </a:p>
          <a:p>
            <a:r>
              <a:rPr lang="sk-SK" dirty="0">
                <a:solidFill>
                  <a:schemeClr val="tx1"/>
                </a:solidFill>
              </a:rPr>
              <a:t>V </a:t>
            </a:r>
            <a:r>
              <a:rPr lang="sk-SK" sz="2000" dirty="0">
                <a:solidFill>
                  <a:schemeClr val="tx1"/>
                </a:solidFill>
              </a:rPr>
              <a:t>ostatných prípadoch rozhodne do 60 dní odo dňa keď je žiadosť úplná. </a:t>
            </a:r>
          </a:p>
          <a:p>
            <a:r>
              <a:rPr lang="sk-SK" dirty="0">
                <a:solidFill>
                  <a:schemeClr val="tx1"/>
                </a:solidFill>
              </a:rPr>
              <a:t>V prípade vyhradenej stavby, o líniovej stavby alebo  stavby s veľkým počtom účastníkov konania, alebo ak je nevyhnutné obstarať znalecký posudok, lehota je 90 dní. </a:t>
            </a:r>
          </a:p>
          <a:p>
            <a:r>
              <a:rPr lang="sk-SK" b="1" i="1" dirty="0">
                <a:solidFill>
                  <a:schemeClr val="tx1"/>
                </a:solidFill>
              </a:rPr>
              <a:t>R</a:t>
            </a:r>
            <a:r>
              <a:rPr lang="sk-SK" sz="2000" b="1" i="1" dirty="0">
                <a:solidFill>
                  <a:schemeClr val="tx1"/>
                </a:solidFill>
              </a:rPr>
              <a:t>ozhodnutie o stavebnom zámere je rozhodnutie vo veci samej. </a:t>
            </a:r>
          </a:p>
          <a:p>
            <a:pPr marL="0" indent="0">
              <a:buNone/>
            </a:pPr>
            <a:r>
              <a:rPr lang="sk-SK" sz="2000" dirty="0">
                <a:solidFill>
                  <a:schemeClr val="tx1"/>
                </a:solidFill>
              </a:rPr>
              <a:t> V rozhodnutí o stavebnom zámere sa odsúhlasí stavebný zámer, pričom:</a:t>
            </a:r>
          </a:p>
          <a:p>
            <a:pPr>
              <a:buFont typeface="Wingdings" panose="05000000000000000000" pitchFamily="2" charset="2"/>
              <a:buChar char="v"/>
            </a:pPr>
            <a:r>
              <a:rPr lang="sk-SK" sz="2000" dirty="0">
                <a:solidFill>
                  <a:schemeClr val="tx1"/>
                </a:solidFill>
              </a:rPr>
              <a:t>rozhodne o </a:t>
            </a:r>
            <a:r>
              <a:rPr lang="sk-SK" sz="2000" b="1" dirty="0">
                <a:solidFill>
                  <a:schemeClr val="tx1"/>
                </a:solidFill>
              </a:rPr>
              <a:t>rozporných požiadavkách a stanoviskách </a:t>
            </a:r>
            <a:r>
              <a:rPr lang="sk-SK" sz="2000" dirty="0">
                <a:solidFill>
                  <a:schemeClr val="tx1"/>
                </a:solidFill>
              </a:rPr>
              <a:t>zo  správy o prerokovaní stavebného zámeru postupom podľa § 54,</a:t>
            </a:r>
          </a:p>
          <a:p>
            <a:pPr>
              <a:buFont typeface="Wingdings" panose="05000000000000000000" pitchFamily="2" charset="2"/>
              <a:buChar char="v"/>
            </a:pPr>
            <a:r>
              <a:rPr lang="sk-SK" sz="2000" dirty="0">
                <a:solidFill>
                  <a:schemeClr val="tx1"/>
                </a:solidFill>
              </a:rPr>
              <a:t>rozhodne </a:t>
            </a:r>
            <a:r>
              <a:rPr lang="sk-SK" sz="2000" b="1" dirty="0">
                <a:solidFill>
                  <a:schemeClr val="tx1"/>
                </a:solidFill>
              </a:rPr>
              <a:t>o námietkach účastníkov </a:t>
            </a:r>
            <a:r>
              <a:rPr lang="sk-SK" sz="2000" dirty="0">
                <a:solidFill>
                  <a:schemeClr val="tx1"/>
                </a:solidFill>
              </a:rPr>
              <a:t>konania,</a:t>
            </a:r>
          </a:p>
          <a:p>
            <a:pPr>
              <a:buFont typeface="Wingdings" panose="05000000000000000000" pitchFamily="2" charset="2"/>
              <a:buChar char="v"/>
            </a:pPr>
            <a:r>
              <a:rPr lang="sk-SK" sz="2000" dirty="0">
                <a:solidFill>
                  <a:schemeClr val="tx1"/>
                </a:solidFill>
              </a:rPr>
              <a:t>určí podľa záväzných údajov z katastra nehnuteľností </a:t>
            </a:r>
            <a:r>
              <a:rPr lang="sk-SK" sz="2000" b="1" dirty="0">
                <a:solidFill>
                  <a:schemeClr val="tx1"/>
                </a:solidFill>
              </a:rPr>
              <a:t>pozemky, ktoré budú tvoriť</a:t>
            </a:r>
          </a:p>
          <a:p>
            <a:pPr marL="0" indent="0">
              <a:buNone/>
            </a:pPr>
            <a:r>
              <a:rPr lang="sk-SK" sz="2000" b="1" dirty="0">
                <a:solidFill>
                  <a:schemeClr val="tx1"/>
                </a:solidFill>
              </a:rPr>
              <a:t>stavenisko</a:t>
            </a:r>
            <a:r>
              <a:rPr lang="sk-SK" sz="2000" dirty="0">
                <a:solidFill>
                  <a:schemeClr val="tx1"/>
                </a:solidFill>
              </a:rPr>
              <a:t>,</a:t>
            </a:r>
          </a:p>
        </p:txBody>
      </p:sp>
      <p:pic>
        <p:nvPicPr>
          <p:cNvPr id="5" name="Obrázok 4">
            <a:extLst>
              <a:ext uri="{FF2B5EF4-FFF2-40B4-BE49-F238E27FC236}">
                <a16:creationId xmlns:a16="http://schemas.microsoft.com/office/drawing/2014/main" id="{532632E1-B401-0B3C-7864-61B5784D9F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4902561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B9C078-FC56-C9DB-4A9D-C45B1758CC5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E294ADB-EF2C-8871-AD36-65FCFCBCB7EF}"/>
              </a:ext>
            </a:extLst>
          </p:cNvPr>
          <p:cNvSpPr>
            <a:spLocks noGrp="1"/>
          </p:cNvSpPr>
          <p:nvPr>
            <p:ph type="title"/>
          </p:nvPr>
        </p:nvSpPr>
        <p:spPr>
          <a:xfrm>
            <a:off x="842424" y="163309"/>
            <a:ext cx="10507152" cy="759717"/>
          </a:xfrm>
        </p:spPr>
        <p:txBody>
          <a:bodyPr>
            <a:normAutofit/>
          </a:bodyPr>
          <a:lstStyle/>
          <a:p>
            <a:r>
              <a:rPr lang="sk-SK" sz="4800" dirty="0"/>
              <a:t>Pokračovanie:</a:t>
            </a:r>
          </a:p>
        </p:txBody>
      </p:sp>
      <p:sp>
        <p:nvSpPr>
          <p:cNvPr id="3" name="Zástupný objekt pre obsah 2">
            <a:extLst>
              <a:ext uri="{FF2B5EF4-FFF2-40B4-BE49-F238E27FC236}">
                <a16:creationId xmlns:a16="http://schemas.microsoft.com/office/drawing/2014/main" id="{9CF57CAA-ABAD-D433-67A1-B8D206537CC3}"/>
              </a:ext>
            </a:extLst>
          </p:cNvPr>
          <p:cNvSpPr>
            <a:spLocks noGrp="1"/>
          </p:cNvSpPr>
          <p:nvPr>
            <p:ph idx="1"/>
          </p:nvPr>
        </p:nvSpPr>
        <p:spPr>
          <a:xfrm>
            <a:off x="842424" y="923026"/>
            <a:ext cx="10258746" cy="5562889"/>
          </a:xfrm>
        </p:spPr>
        <p:txBody>
          <a:bodyPr>
            <a:noAutofit/>
          </a:bodyPr>
          <a:lstStyle/>
          <a:p>
            <a:pPr>
              <a:buFont typeface="Wingdings" panose="05000000000000000000" pitchFamily="2" charset="2"/>
              <a:buChar char="v"/>
            </a:pPr>
            <a:r>
              <a:rPr lang="sk-SK" dirty="0">
                <a:solidFill>
                  <a:schemeClr val="tx1"/>
                </a:solidFill>
              </a:rPr>
              <a:t>určí </a:t>
            </a:r>
            <a:r>
              <a:rPr lang="sk-SK" b="1" dirty="0">
                <a:solidFill>
                  <a:schemeClr val="tx1"/>
                </a:solidFill>
              </a:rPr>
              <a:t>požiadavky na označenie staveniska </a:t>
            </a:r>
            <a:r>
              <a:rPr lang="sk-SK" dirty="0">
                <a:solidFill>
                  <a:schemeClr val="tx1"/>
                </a:solidFill>
              </a:rPr>
              <a:t>a stavby a </a:t>
            </a:r>
            <a:r>
              <a:rPr lang="sk-SK" b="1" dirty="0">
                <a:solidFill>
                  <a:schemeClr val="tx1"/>
                </a:solidFill>
              </a:rPr>
              <a:t>podrobnosti o povolených opatreniach na stavbe </a:t>
            </a:r>
            <a:r>
              <a:rPr lang="sk-SK" dirty="0">
                <a:solidFill>
                  <a:schemeClr val="tx1"/>
                </a:solidFill>
              </a:rPr>
              <a:t>alebo na pozemku mimo staveniska,</a:t>
            </a:r>
          </a:p>
          <a:p>
            <a:pPr>
              <a:buFont typeface="Wingdings" panose="05000000000000000000" pitchFamily="2" charset="2"/>
              <a:buChar char="v"/>
            </a:pPr>
            <a:r>
              <a:rPr lang="sk-SK" dirty="0">
                <a:solidFill>
                  <a:schemeClr val="tx1"/>
                </a:solidFill>
              </a:rPr>
              <a:t>určí </a:t>
            </a:r>
            <a:r>
              <a:rPr lang="sk-SK" b="1" dirty="0">
                <a:solidFill>
                  <a:schemeClr val="tx1"/>
                </a:solidFill>
              </a:rPr>
              <a:t>povinnosť plniť požiadavky dotknutých orgánov </a:t>
            </a:r>
            <a:r>
              <a:rPr lang="sk-SK" dirty="0">
                <a:solidFill>
                  <a:schemeClr val="tx1"/>
                </a:solidFill>
              </a:rPr>
              <a:t>uplatnené v záväzných stanoviskách, ak nie sú určené správnymi rozhodnutiami a požiadavky uplatnené vo vyjadreniach dotknutých právnických osôb,</a:t>
            </a:r>
          </a:p>
          <a:p>
            <a:pPr>
              <a:buFont typeface="Wingdings" panose="05000000000000000000" pitchFamily="2" charset="2"/>
              <a:buChar char="v"/>
            </a:pPr>
            <a:r>
              <a:rPr lang="sk-SK" dirty="0">
                <a:solidFill>
                  <a:schemeClr val="tx1"/>
                </a:solidFill>
              </a:rPr>
              <a:t>určí </a:t>
            </a:r>
            <a:r>
              <a:rPr lang="sk-SK" b="1" dirty="0">
                <a:solidFill>
                  <a:schemeClr val="tx1"/>
                </a:solidFill>
              </a:rPr>
              <a:t>štádiá zhotovovania stavby</a:t>
            </a:r>
            <a:r>
              <a:rPr lang="sk-SK" dirty="0">
                <a:solidFill>
                  <a:schemeClr val="tx1"/>
                </a:solidFill>
              </a:rPr>
              <a:t>, v ktorých je potrebné uskutočniť kontrolnú prehliadku stavby a aké osoby alebo podklady je potrebné na jej uskutočnenie zabezpečiť,</a:t>
            </a:r>
          </a:p>
          <a:p>
            <a:pPr>
              <a:buFont typeface="Wingdings" panose="05000000000000000000" pitchFamily="2" charset="2"/>
              <a:buChar char="v"/>
            </a:pPr>
            <a:r>
              <a:rPr lang="sk-SK" dirty="0">
                <a:solidFill>
                  <a:schemeClr val="tx1"/>
                </a:solidFill>
              </a:rPr>
              <a:t>určí </a:t>
            </a:r>
            <a:r>
              <a:rPr lang="sk-SK" b="1" dirty="0">
                <a:solidFill>
                  <a:schemeClr val="tx1"/>
                </a:solidFill>
              </a:rPr>
              <a:t>povinnosť oznámiť do 15 dní od uzatvorenia zmluvy obchodné meno zhotoviteľa </a:t>
            </a:r>
            <a:r>
              <a:rPr lang="sk-SK" dirty="0">
                <a:solidFill>
                  <a:schemeClr val="tx1"/>
                </a:solidFill>
              </a:rPr>
              <a:t>stavby a meno a priezvisko stavbyvedúceho, ak zhotoviteľ stavby bude určený až po overení projektu stavby,</a:t>
            </a:r>
          </a:p>
          <a:p>
            <a:pPr>
              <a:buFont typeface="Wingdings" panose="05000000000000000000" pitchFamily="2" charset="2"/>
              <a:buChar char="v"/>
            </a:pPr>
            <a:r>
              <a:rPr lang="sk-SK" dirty="0">
                <a:solidFill>
                  <a:schemeClr val="tx1"/>
                </a:solidFill>
              </a:rPr>
              <a:t>určí </a:t>
            </a:r>
            <a:r>
              <a:rPr lang="sk-SK" b="1" dirty="0">
                <a:solidFill>
                  <a:schemeClr val="tx1"/>
                </a:solidFill>
              </a:rPr>
              <a:t>lehotu výstavby</a:t>
            </a:r>
            <a:r>
              <a:rPr lang="sk-SK" dirty="0">
                <a:solidFill>
                  <a:schemeClr val="tx1"/>
                </a:solidFill>
              </a:rPr>
              <a:t>,</a:t>
            </a:r>
          </a:p>
          <a:p>
            <a:pPr>
              <a:buFont typeface="Wingdings" panose="05000000000000000000" pitchFamily="2" charset="2"/>
              <a:buChar char="v"/>
            </a:pPr>
            <a:r>
              <a:rPr lang="sk-SK" dirty="0">
                <a:solidFill>
                  <a:schemeClr val="tx1"/>
                </a:solidFill>
              </a:rPr>
              <a:t>určí </a:t>
            </a:r>
            <a:r>
              <a:rPr lang="sk-SK" b="1" dirty="0">
                <a:solidFill>
                  <a:schemeClr val="tx1"/>
                </a:solidFill>
              </a:rPr>
              <a:t>potrebu vykonania skúšobnej prevádzky</a:t>
            </a:r>
            <a:r>
              <a:rPr lang="sk-SK" dirty="0">
                <a:solidFill>
                  <a:schemeClr val="tx1"/>
                </a:solidFill>
              </a:rPr>
              <a:t>, ak to vyplýva zo záväzného stanoviska dotknutého orgánu alebo z prevádzkových dôvodov,</a:t>
            </a:r>
          </a:p>
          <a:p>
            <a:pPr>
              <a:buFont typeface="Wingdings" panose="05000000000000000000" pitchFamily="2" charset="2"/>
              <a:buChar char="v"/>
            </a:pPr>
            <a:r>
              <a:rPr lang="sk-SK" dirty="0">
                <a:solidFill>
                  <a:schemeClr val="tx1"/>
                </a:solidFill>
              </a:rPr>
              <a:t>môže </a:t>
            </a:r>
            <a:r>
              <a:rPr lang="sk-SK" b="1" dirty="0">
                <a:solidFill>
                  <a:schemeClr val="tx1"/>
                </a:solidFill>
              </a:rPr>
              <a:t>upustiť od kolaudácie pre stavby</a:t>
            </a:r>
            <a:r>
              <a:rPr lang="sk-SK" dirty="0">
                <a:solidFill>
                  <a:schemeClr val="tx1"/>
                </a:solidFill>
              </a:rPr>
              <a:t>, ktoré po ohlásení určil na konanie o stavebnom zámere.</a:t>
            </a:r>
          </a:p>
        </p:txBody>
      </p:sp>
      <p:pic>
        <p:nvPicPr>
          <p:cNvPr id="5" name="Obrázok 4">
            <a:extLst>
              <a:ext uri="{FF2B5EF4-FFF2-40B4-BE49-F238E27FC236}">
                <a16:creationId xmlns:a16="http://schemas.microsoft.com/office/drawing/2014/main" id="{B6BA91C1-824B-9F00-C4EA-018166AA9C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6355437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986A18-5382-FEFC-E034-BA115CAED80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F64C250-C2CD-86DA-AD3D-76C4D8BAB697}"/>
              </a:ext>
            </a:extLst>
          </p:cNvPr>
          <p:cNvSpPr>
            <a:spLocks noGrp="1"/>
          </p:cNvSpPr>
          <p:nvPr>
            <p:ph type="title"/>
          </p:nvPr>
        </p:nvSpPr>
        <p:spPr/>
        <p:txBody>
          <a:bodyPr>
            <a:normAutofit/>
          </a:bodyPr>
          <a:lstStyle/>
          <a:p>
            <a:r>
              <a:rPr lang="sk-SK" sz="4800" dirty="0">
                <a:solidFill>
                  <a:schemeClr val="tx1"/>
                </a:solidFill>
              </a:rPr>
              <a:t>10. Platnosť rozhodnutia o stavebnom zámere a oznamovanie</a:t>
            </a:r>
            <a:endParaRPr lang="sk-SK" sz="4800" dirty="0"/>
          </a:p>
        </p:txBody>
      </p:sp>
      <p:sp>
        <p:nvSpPr>
          <p:cNvPr id="3" name="Zástupný objekt pre obsah 2">
            <a:extLst>
              <a:ext uri="{FF2B5EF4-FFF2-40B4-BE49-F238E27FC236}">
                <a16:creationId xmlns:a16="http://schemas.microsoft.com/office/drawing/2014/main" id="{2AE889A8-9F06-0F79-2FE0-7C22C2EA9B1E}"/>
              </a:ext>
            </a:extLst>
          </p:cNvPr>
          <p:cNvSpPr>
            <a:spLocks noGrp="1"/>
          </p:cNvSpPr>
          <p:nvPr>
            <p:ph idx="1"/>
          </p:nvPr>
        </p:nvSpPr>
        <p:spPr>
          <a:xfrm>
            <a:off x="1138687" y="1874517"/>
            <a:ext cx="10291313" cy="4269429"/>
          </a:xfrm>
        </p:spPr>
        <p:txBody>
          <a:bodyPr>
            <a:noAutofit/>
          </a:bodyPr>
          <a:lstStyle/>
          <a:p>
            <a:r>
              <a:rPr lang="sk-SK" sz="2400" b="1" i="1" dirty="0">
                <a:solidFill>
                  <a:schemeClr val="tx1"/>
                </a:solidFill>
              </a:rPr>
              <a:t>Rozhodnutie o stavebnom zámere platí dva roky.</a:t>
            </a:r>
          </a:p>
          <a:p>
            <a:r>
              <a:rPr lang="sk-SK" sz="2400" dirty="0">
                <a:solidFill>
                  <a:schemeClr val="tx1"/>
                </a:solidFill>
              </a:rPr>
              <a:t>Pri líniových stavbách a pri vyhradených stavbách 3 roky, pri informačnej konštrukcii a pri zmontovanom výrobku 1 rok odo dňa, keď nadobudlo právoplatnosť, ak nebola neurčená dlhšia lehota.</a:t>
            </a:r>
          </a:p>
          <a:p>
            <a:r>
              <a:rPr lang="sk-SK" sz="2400" b="1" i="1" dirty="0">
                <a:solidFill>
                  <a:schemeClr val="tx1"/>
                </a:solidFill>
              </a:rPr>
              <a:t>Rozhodnutie o stavebnom zámere stráca platnosť dňom straty platnosti overovacej doložky</a:t>
            </a:r>
            <a:r>
              <a:rPr lang="sk-SK" sz="2400" dirty="0">
                <a:solidFill>
                  <a:schemeClr val="tx1"/>
                </a:solidFill>
              </a:rPr>
              <a:t>. </a:t>
            </a:r>
          </a:p>
          <a:p>
            <a:r>
              <a:rPr lang="sk-SK" sz="2400" dirty="0">
                <a:solidFill>
                  <a:schemeClr val="tx1"/>
                </a:solidFill>
              </a:rPr>
              <a:t>Rozhodnutie o stavebnom zámere sa oznamuje rovnako ako začatie konania.</a:t>
            </a:r>
          </a:p>
          <a:p>
            <a:r>
              <a:rPr lang="sk-SK" sz="2400" dirty="0">
                <a:solidFill>
                  <a:schemeClr val="tx1"/>
                </a:solidFill>
              </a:rPr>
              <a:t>Toto rozhodnutie </a:t>
            </a:r>
            <a:r>
              <a:rPr lang="sk-SK" sz="2400" b="1" i="1" dirty="0">
                <a:solidFill>
                  <a:schemeClr val="tx1"/>
                </a:solidFill>
              </a:rPr>
              <a:t>je záväzné aj pre právnych nástupcov účastníkov konania.</a:t>
            </a:r>
          </a:p>
        </p:txBody>
      </p:sp>
      <p:pic>
        <p:nvPicPr>
          <p:cNvPr id="5" name="Obrázok 4">
            <a:extLst>
              <a:ext uri="{FF2B5EF4-FFF2-40B4-BE49-F238E27FC236}">
                <a16:creationId xmlns:a16="http://schemas.microsoft.com/office/drawing/2014/main" id="{3AF30D62-34D0-3711-8A2F-D6D54135CA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61077439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7ABA7B-8265-D163-7F47-5A0AB590B937}"/>
              </a:ext>
            </a:extLst>
          </p:cNvPr>
          <p:cNvSpPr>
            <a:spLocks noGrp="1"/>
          </p:cNvSpPr>
          <p:nvPr>
            <p:ph type="title"/>
          </p:nvPr>
        </p:nvSpPr>
        <p:spPr/>
        <p:txBody>
          <a:bodyPr>
            <a:normAutofit/>
          </a:bodyPr>
          <a:lstStyle/>
          <a:p>
            <a:r>
              <a:rPr lang="sk-SK" sz="4800" dirty="0"/>
              <a:t>11. Konanie o zmene alebo zrušení rozhodnutia o stavebnom zámere</a:t>
            </a:r>
          </a:p>
        </p:txBody>
      </p:sp>
      <p:sp>
        <p:nvSpPr>
          <p:cNvPr id="3" name="Zástupný objekt pre obsah 2">
            <a:extLst>
              <a:ext uri="{FF2B5EF4-FFF2-40B4-BE49-F238E27FC236}">
                <a16:creationId xmlns:a16="http://schemas.microsoft.com/office/drawing/2014/main" id="{70F978A7-91B5-155D-02E4-7A58BE570388}"/>
              </a:ext>
            </a:extLst>
          </p:cNvPr>
          <p:cNvSpPr>
            <a:spLocks noGrp="1"/>
          </p:cNvSpPr>
          <p:nvPr>
            <p:ph idx="1"/>
          </p:nvPr>
        </p:nvSpPr>
        <p:spPr>
          <a:xfrm>
            <a:off x="1251678" y="1874517"/>
            <a:ext cx="10178322" cy="4421508"/>
          </a:xfrm>
        </p:spPr>
        <p:txBody>
          <a:bodyPr>
            <a:normAutofit/>
          </a:bodyPr>
          <a:lstStyle/>
          <a:p>
            <a:pPr marL="0" indent="0">
              <a:buNone/>
            </a:pPr>
            <a:r>
              <a:rPr lang="sk-SK" b="1" i="1" u="sng" dirty="0">
                <a:solidFill>
                  <a:schemeClr val="tx1"/>
                </a:solidFill>
              </a:rPr>
              <a:t>Správny orgán môže rozhodnúť o zmene rozhodnutia o stavebnom zámere, ak ide o: </a:t>
            </a:r>
          </a:p>
          <a:p>
            <a:pPr>
              <a:buFont typeface="Wingdings" panose="05000000000000000000" pitchFamily="2" charset="2"/>
              <a:buChar char="v"/>
            </a:pPr>
            <a:r>
              <a:rPr lang="sk-SK" dirty="0">
                <a:solidFill>
                  <a:schemeClr val="tx1"/>
                </a:solidFill>
              </a:rPr>
              <a:t>zmenu stavebníka, </a:t>
            </a:r>
          </a:p>
          <a:p>
            <a:pPr>
              <a:buFont typeface="Wingdings" panose="05000000000000000000" pitchFamily="2" charset="2"/>
              <a:buChar char="v"/>
            </a:pPr>
            <a:r>
              <a:rPr lang="sk-SK" dirty="0">
                <a:solidFill>
                  <a:schemeClr val="tx1"/>
                </a:solidFill>
              </a:rPr>
              <a:t> predĺženie platnosti rozhodnutia o stavebnom zámere, </a:t>
            </a:r>
          </a:p>
          <a:p>
            <a:pPr>
              <a:buFont typeface="Wingdings" panose="05000000000000000000" pitchFamily="2" charset="2"/>
              <a:buChar char="v"/>
            </a:pPr>
            <a:r>
              <a:rPr lang="sk-SK" dirty="0">
                <a:solidFill>
                  <a:schemeClr val="tx1"/>
                </a:solidFill>
              </a:rPr>
              <a:t> zmenu lehoty výstavby alebo zmenu času trvania dočasnej stavby, </a:t>
            </a:r>
          </a:p>
          <a:p>
            <a:pPr>
              <a:buFont typeface="Wingdings" panose="05000000000000000000" pitchFamily="2" charset="2"/>
              <a:buChar char="v"/>
            </a:pPr>
            <a:r>
              <a:rPr lang="sk-SK" dirty="0">
                <a:solidFill>
                  <a:schemeClr val="tx1"/>
                </a:solidFill>
              </a:rPr>
              <a:t>doplnenie stavebného zámeru líniovej stavby o podzemné vedenie verejnej elektronickej komunikačnej siete.</a:t>
            </a:r>
          </a:p>
          <a:p>
            <a:pPr marL="0" indent="0">
              <a:buNone/>
            </a:pPr>
            <a:r>
              <a:rPr lang="sk-SK" b="1" i="1" u="sng" dirty="0">
                <a:solidFill>
                  <a:schemeClr val="tx1"/>
                </a:solidFill>
              </a:rPr>
              <a:t>Správny orgán môže zrušiť rozhodnutie o stavebnom zámere z dôvodu, že počas zhotovovania stavby:</a:t>
            </a:r>
          </a:p>
          <a:p>
            <a:pPr>
              <a:buFont typeface="Wingdings" panose="05000000000000000000" pitchFamily="2" charset="2"/>
              <a:buChar char="v"/>
            </a:pPr>
            <a:r>
              <a:rPr lang="sk-SK" dirty="0">
                <a:solidFill>
                  <a:schemeClr val="tx1"/>
                </a:solidFill>
              </a:rPr>
              <a:t>bola zistená vážna neodstrániteľná konštrukčná chyba, pre ktorú nemožno stavbu dokončiť,</a:t>
            </a:r>
          </a:p>
          <a:p>
            <a:pPr>
              <a:buFont typeface="Wingdings" panose="05000000000000000000" pitchFamily="2" charset="2"/>
              <a:buChar char="v"/>
            </a:pPr>
            <a:r>
              <a:rPr lang="sk-SK" dirty="0">
                <a:solidFill>
                  <a:schemeClr val="tx1"/>
                </a:solidFill>
              </a:rPr>
              <a:t>bol na pozemku odkrytý nález, pre ktorý nemožno stavbu dokončiť.</a:t>
            </a:r>
          </a:p>
        </p:txBody>
      </p:sp>
      <p:pic>
        <p:nvPicPr>
          <p:cNvPr id="5" name="Obrázok 4">
            <a:extLst>
              <a:ext uri="{FF2B5EF4-FFF2-40B4-BE49-F238E27FC236}">
                <a16:creationId xmlns:a16="http://schemas.microsoft.com/office/drawing/2014/main" id="{8C10E277-923B-C44C-40A1-92F8EF20D9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341255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333659-C244-CF2B-7D49-A568C3729AD1}"/>
              </a:ext>
            </a:extLst>
          </p:cNvPr>
          <p:cNvSpPr>
            <a:spLocks noGrp="1"/>
          </p:cNvSpPr>
          <p:nvPr>
            <p:ph type="title"/>
          </p:nvPr>
        </p:nvSpPr>
        <p:spPr>
          <a:xfrm>
            <a:off x="1174040" y="382385"/>
            <a:ext cx="10255960" cy="1084106"/>
          </a:xfrm>
        </p:spPr>
        <p:txBody>
          <a:bodyPr>
            <a:normAutofit/>
          </a:bodyPr>
          <a:lstStyle/>
          <a:p>
            <a:r>
              <a:rPr lang="sk-SK" sz="4800" dirty="0"/>
              <a:t>Pokračovanie:</a:t>
            </a:r>
          </a:p>
        </p:txBody>
      </p:sp>
      <p:sp>
        <p:nvSpPr>
          <p:cNvPr id="3" name="Zástupný objekt pre obsah 2">
            <a:extLst>
              <a:ext uri="{FF2B5EF4-FFF2-40B4-BE49-F238E27FC236}">
                <a16:creationId xmlns:a16="http://schemas.microsoft.com/office/drawing/2014/main" id="{F6E1B32A-615A-DB45-6978-962488220A62}"/>
              </a:ext>
            </a:extLst>
          </p:cNvPr>
          <p:cNvSpPr>
            <a:spLocks noGrp="1"/>
          </p:cNvSpPr>
          <p:nvPr>
            <p:ph idx="1"/>
          </p:nvPr>
        </p:nvSpPr>
        <p:spPr>
          <a:xfrm>
            <a:off x="1174040" y="1632204"/>
            <a:ext cx="10178322" cy="4138868"/>
          </a:xfrm>
        </p:spPr>
        <p:txBody>
          <a:bodyPr>
            <a:normAutofit lnSpcReduction="10000"/>
          </a:bodyPr>
          <a:lstStyle/>
          <a:p>
            <a:r>
              <a:rPr lang="sk-SK" sz="2400" b="1" u="sng" dirty="0">
                <a:solidFill>
                  <a:schemeClr val="tx1"/>
                </a:solidFill>
              </a:rPr>
              <a:t>Účastníkom konania o zmene rozhodnutia o stavebnom zámere alebo zrušení rozhodnutia o stavebnom zámere je stavebník, vlastník stavby alebo vlastník pozemku , na ktorom má byť alebo je stavba zhotovená.</a:t>
            </a:r>
          </a:p>
          <a:p>
            <a:r>
              <a:rPr lang="sk-SK" sz="2400" b="1" i="1" dirty="0">
                <a:solidFill>
                  <a:schemeClr val="tx1"/>
                </a:solidFill>
              </a:rPr>
              <a:t>Proti rozhodnutiu o zmene rozhodnutia o stavebnom zámere a rozhodnutiu o zrušení rozhodnutia o stavebnom zámere sa nemožno odvolať.</a:t>
            </a:r>
          </a:p>
          <a:p>
            <a:r>
              <a:rPr lang="sk-SK" sz="2400" dirty="0">
                <a:solidFill>
                  <a:schemeClr val="tx1"/>
                </a:solidFill>
              </a:rPr>
              <a:t>Odvolať sa je možné v prípade zmeny rozhodnutia o stavebnom zámere v prípade doplnenie stavebného zámeru líniovej stavby o podzemné vedenie verejnej elektronickej komunikačnej siete. </a:t>
            </a:r>
          </a:p>
          <a:p>
            <a:endParaRPr lang="sk-SK" dirty="0">
              <a:solidFill>
                <a:schemeClr val="tx1"/>
              </a:solidFill>
            </a:endParaRPr>
          </a:p>
        </p:txBody>
      </p:sp>
      <p:pic>
        <p:nvPicPr>
          <p:cNvPr id="5" name="Obrázok 4">
            <a:extLst>
              <a:ext uri="{FF2B5EF4-FFF2-40B4-BE49-F238E27FC236}">
                <a16:creationId xmlns:a16="http://schemas.microsoft.com/office/drawing/2014/main" id="{C03D5EC3-739E-73CA-5122-E14E7E6026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9819543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571151-562C-76FB-0F85-1129B05EF4D4}"/>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8AA6DA5E-187D-78D7-2E67-03E2F68FCCB0}"/>
              </a:ext>
            </a:extLst>
          </p:cNvPr>
          <p:cNvSpPr>
            <a:spLocks noGrp="1"/>
          </p:cNvSpPr>
          <p:nvPr>
            <p:ph type="title"/>
          </p:nvPr>
        </p:nvSpPr>
        <p:spPr>
          <a:xfrm>
            <a:off x="2730759" y="747084"/>
            <a:ext cx="9461241" cy="4391431"/>
          </a:xfrm>
        </p:spPr>
        <p:txBody>
          <a:bodyPr>
            <a:noAutofit/>
          </a:bodyPr>
          <a:lstStyle/>
          <a:p>
            <a:pPr algn="ctr">
              <a:buSzPts val="1000"/>
              <a:tabLst>
                <a:tab pos="457200" algn="l"/>
              </a:tabLst>
            </a:pPr>
            <a:r>
              <a:rPr lang="sk-SK" sz="4800" dirty="0"/>
              <a:t>Ohlasovanie drobných stavieb</a:t>
            </a:r>
          </a:p>
        </p:txBody>
      </p:sp>
      <p:sp>
        <p:nvSpPr>
          <p:cNvPr id="5" name="Zástupný text 4">
            <a:extLst>
              <a:ext uri="{FF2B5EF4-FFF2-40B4-BE49-F238E27FC236}">
                <a16:creationId xmlns:a16="http://schemas.microsoft.com/office/drawing/2014/main" id="{0E888560-382F-2266-A1E5-28CC7DBC28A8}"/>
              </a:ext>
            </a:extLst>
          </p:cNvPr>
          <p:cNvSpPr>
            <a:spLocks noGrp="1"/>
          </p:cNvSpPr>
          <p:nvPr>
            <p:ph type="body" idx="1"/>
          </p:nvPr>
        </p:nvSpPr>
        <p:spPr/>
        <p:txBody>
          <a:bodyPr/>
          <a:lstStyle/>
          <a:p>
            <a:r>
              <a:rPr lang="sk-SK" dirty="0"/>
              <a:t>od 1.4.2025</a:t>
            </a:r>
            <a:endParaRPr lang="en-GB" dirty="0"/>
          </a:p>
        </p:txBody>
      </p:sp>
      <p:pic>
        <p:nvPicPr>
          <p:cNvPr id="3" name="Obrázok 2">
            <a:extLst>
              <a:ext uri="{FF2B5EF4-FFF2-40B4-BE49-F238E27FC236}">
                <a16:creationId xmlns:a16="http://schemas.microsoft.com/office/drawing/2014/main" id="{0FAA18E3-4B2C-8642-11EF-BBB2B45C48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631228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93AFDC-643A-0962-3CE5-BD9FF69BC97A}"/>
              </a:ext>
            </a:extLst>
          </p:cNvPr>
          <p:cNvSpPr>
            <a:spLocks noGrp="1"/>
          </p:cNvSpPr>
          <p:nvPr>
            <p:ph type="title"/>
          </p:nvPr>
        </p:nvSpPr>
        <p:spPr>
          <a:xfrm>
            <a:off x="983412" y="237534"/>
            <a:ext cx="10446588" cy="958304"/>
          </a:xfrm>
        </p:spPr>
        <p:txBody>
          <a:bodyPr>
            <a:normAutofit/>
          </a:bodyPr>
          <a:lstStyle/>
          <a:p>
            <a:r>
              <a:rPr lang="sk-SK" sz="4800" dirty="0"/>
              <a:t>Pokračovanie:</a:t>
            </a:r>
            <a:endParaRPr lang="en-GB" sz="4800" dirty="0"/>
          </a:p>
        </p:txBody>
      </p:sp>
      <p:sp>
        <p:nvSpPr>
          <p:cNvPr id="3" name="Zástupný objekt pre obsah 2">
            <a:extLst>
              <a:ext uri="{FF2B5EF4-FFF2-40B4-BE49-F238E27FC236}">
                <a16:creationId xmlns:a16="http://schemas.microsoft.com/office/drawing/2014/main" id="{88C7EDEE-A413-4FBA-BC61-49DE82D9C3C2}"/>
              </a:ext>
            </a:extLst>
          </p:cNvPr>
          <p:cNvSpPr>
            <a:spLocks noGrp="1"/>
          </p:cNvSpPr>
          <p:nvPr>
            <p:ph idx="1"/>
          </p:nvPr>
        </p:nvSpPr>
        <p:spPr>
          <a:xfrm>
            <a:off x="983412" y="1195837"/>
            <a:ext cx="10446588" cy="5185913"/>
          </a:xfrm>
        </p:spPr>
        <p:txBody>
          <a:bodyPr>
            <a:normAutofit fontScale="92500" lnSpcReduction="20000"/>
          </a:bodyPr>
          <a:lstStyle/>
          <a:p>
            <a:r>
              <a:rPr lang="sk-SK" sz="2800" b="1" u="sng" dirty="0">
                <a:solidFill>
                  <a:schemeClr val="tx1"/>
                </a:solidFill>
              </a:rPr>
              <a:t>Nový Stavebný zákon počíta</a:t>
            </a:r>
            <a:r>
              <a:rPr lang="sk-SK" sz="2800" dirty="0">
                <a:solidFill>
                  <a:schemeClr val="tx1"/>
                </a:solidFill>
              </a:rPr>
              <a:t>:</a:t>
            </a:r>
          </a:p>
          <a:p>
            <a:pPr marL="457200" indent="-457200">
              <a:buAutoNum type="alphaLcParenR"/>
            </a:pPr>
            <a:r>
              <a:rPr lang="sk-SK" sz="2800" dirty="0">
                <a:solidFill>
                  <a:schemeClr val="tx1"/>
                </a:solidFill>
              </a:rPr>
              <a:t>so </a:t>
            </a:r>
            <a:r>
              <a:rPr lang="sk-SK" sz="2800" b="1" dirty="0">
                <a:solidFill>
                  <a:schemeClr val="tx1"/>
                </a:solidFill>
              </a:rPr>
              <a:t>zrušením dvojstupňových konaní </a:t>
            </a:r>
            <a:r>
              <a:rPr lang="sk-SK" sz="2800" dirty="0">
                <a:solidFill>
                  <a:schemeClr val="tx1"/>
                </a:solidFill>
              </a:rPr>
              <a:t>(územné a stavebné) a zavádza len jedno konanie – </a:t>
            </a:r>
            <a:r>
              <a:rPr lang="sk-SK" sz="2800" b="1" i="1" dirty="0">
                <a:solidFill>
                  <a:schemeClr val="tx1"/>
                </a:solidFill>
              </a:rPr>
              <a:t>konanie o stavebnom zámere</a:t>
            </a:r>
            <a:r>
              <a:rPr lang="sk-SK" sz="2800" dirty="0">
                <a:solidFill>
                  <a:schemeClr val="tx1"/>
                </a:solidFill>
              </a:rPr>
              <a:t>, ktorým stavebný úrad vyjadruje súhlas s navrhovanou stavebnou činnosťou;</a:t>
            </a:r>
          </a:p>
          <a:p>
            <a:pPr marL="457200" indent="-457200">
              <a:buAutoNum type="alphaLcParenR"/>
            </a:pPr>
            <a:r>
              <a:rPr lang="sk-SK" sz="2800" dirty="0">
                <a:solidFill>
                  <a:schemeClr val="tx1"/>
                </a:solidFill>
              </a:rPr>
              <a:t>so </a:t>
            </a:r>
            <a:r>
              <a:rPr lang="sk-SK" sz="2800" b="1" dirty="0">
                <a:solidFill>
                  <a:schemeClr val="tx1"/>
                </a:solidFill>
              </a:rPr>
              <a:t>skrátením času potrebného na získanie povolen</a:t>
            </a:r>
            <a:r>
              <a:rPr lang="sk-SK" sz="2800" dirty="0">
                <a:solidFill>
                  <a:schemeClr val="tx1"/>
                </a:solidFill>
              </a:rPr>
              <a:t>í;</a:t>
            </a:r>
          </a:p>
          <a:p>
            <a:pPr marL="457200" indent="-457200">
              <a:buAutoNum type="alphaLcParenR"/>
            </a:pPr>
            <a:r>
              <a:rPr lang="sk-SK" sz="2800" dirty="0">
                <a:solidFill>
                  <a:schemeClr val="tx1"/>
                </a:solidFill>
              </a:rPr>
              <a:t>s </a:t>
            </a:r>
            <a:r>
              <a:rPr lang="sk-SK" sz="2800" b="1" dirty="0">
                <a:solidFill>
                  <a:schemeClr val="tx1"/>
                </a:solidFill>
              </a:rPr>
              <a:t>ponechaním agendy stavebného úradu</a:t>
            </a:r>
            <a:r>
              <a:rPr lang="sk-SK" sz="2800" dirty="0">
                <a:solidFill>
                  <a:schemeClr val="tx1"/>
                </a:solidFill>
              </a:rPr>
              <a:t> ako  preneseného výkonu štátnej správy na úseku stavebného práva </a:t>
            </a:r>
            <a:r>
              <a:rPr lang="sk-SK" sz="2800" b="1" dirty="0">
                <a:solidFill>
                  <a:schemeClr val="tx1"/>
                </a:solidFill>
              </a:rPr>
              <a:t>na obci</a:t>
            </a:r>
            <a:r>
              <a:rPr lang="sk-SK" sz="2800" dirty="0">
                <a:solidFill>
                  <a:schemeClr val="tx1"/>
                </a:solidFill>
              </a:rPr>
              <a:t>,  pričom obce môžu zriaďovať stavebné obvody obdobne ako sú súčasné spoločné obecné úrady,</a:t>
            </a:r>
          </a:p>
          <a:p>
            <a:pPr marL="457200" indent="-457200">
              <a:buAutoNum type="alphaLcParenR"/>
            </a:pPr>
            <a:r>
              <a:rPr lang="sk-SK" sz="2800" b="1" dirty="0">
                <a:solidFill>
                  <a:schemeClr val="tx1"/>
                </a:solidFill>
              </a:rPr>
              <a:t>s precíznejšou úpravou priestupkov a iných správnych deliktov </a:t>
            </a:r>
            <a:r>
              <a:rPr lang="sk-SK" sz="2800" dirty="0">
                <a:solidFill>
                  <a:schemeClr val="tx1"/>
                </a:solidFill>
              </a:rPr>
              <a:t>a rozširuje okruh sankcionovaných osôb aj na ďalšie osoby vo výstavbe,</a:t>
            </a:r>
          </a:p>
          <a:p>
            <a:pPr marL="457200" indent="-457200">
              <a:buAutoNum type="alphaLcParenR"/>
            </a:pPr>
            <a:r>
              <a:rPr lang="sk-SK" sz="2800" b="1" dirty="0">
                <a:solidFill>
                  <a:schemeClr val="tx1"/>
                </a:solidFill>
              </a:rPr>
              <a:t>s prísnejšou odbornou prípravou zamestnancov </a:t>
            </a:r>
            <a:r>
              <a:rPr lang="sk-SK" sz="2800" dirty="0">
                <a:solidFill>
                  <a:schemeClr val="tx1"/>
                </a:solidFill>
              </a:rPr>
              <a:t>pracujúcich v štátnej správe na úseku stavebného práva.</a:t>
            </a:r>
          </a:p>
          <a:p>
            <a:pPr marL="457200" indent="-457200">
              <a:buAutoNum type="alphaLcParenR"/>
            </a:pPr>
            <a:endParaRPr lang="sk-SK" sz="2800" dirty="0">
              <a:solidFill>
                <a:schemeClr val="tx1"/>
              </a:solidFill>
            </a:endParaRPr>
          </a:p>
        </p:txBody>
      </p:sp>
      <p:pic>
        <p:nvPicPr>
          <p:cNvPr id="5" name="Obrázok 4">
            <a:extLst>
              <a:ext uri="{FF2B5EF4-FFF2-40B4-BE49-F238E27FC236}">
                <a16:creationId xmlns:a16="http://schemas.microsoft.com/office/drawing/2014/main" id="{91E3D382-F77E-3EF9-3D71-97567A7317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925647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CC6C1C-DBB7-F6B2-B52E-28CBF3714247}"/>
              </a:ext>
            </a:extLst>
          </p:cNvPr>
          <p:cNvSpPr>
            <a:spLocks noGrp="1"/>
          </p:cNvSpPr>
          <p:nvPr>
            <p:ph type="title"/>
          </p:nvPr>
        </p:nvSpPr>
        <p:spPr>
          <a:xfrm>
            <a:off x="955041" y="382385"/>
            <a:ext cx="10474959" cy="1001385"/>
          </a:xfrm>
        </p:spPr>
        <p:txBody>
          <a:bodyPr>
            <a:normAutofit/>
          </a:bodyPr>
          <a:lstStyle/>
          <a:p>
            <a:r>
              <a:rPr lang="sk-SK" sz="4800" dirty="0"/>
              <a:t>1. Definícia drobných stavieb</a:t>
            </a:r>
          </a:p>
        </p:txBody>
      </p:sp>
      <p:sp>
        <p:nvSpPr>
          <p:cNvPr id="3" name="Zástupný objekt pre obsah 2">
            <a:extLst>
              <a:ext uri="{FF2B5EF4-FFF2-40B4-BE49-F238E27FC236}">
                <a16:creationId xmlns:a16="http://schemas.microsoft.com/office/drawing/2014/main" id="{AB2100B0-3111-A481-307C-EE353F53AAC6}"/>
              </a:ext>
            </a:extLst>
          </p:cNvPr>
          <p:cNvSpPr>
            <a:spLocks noGrp="1"/>
          </p:cNvSpPr>
          <p:nvPr>
            <p:ph idx="1"/>
          </p:nvPr>
        </p:nvSpPr>
        <p:spPr>
          <a:xfrm>
            <a:off x="1058637" y="1383770"/>
            <a:ext cx="10178322" cy="4866639"/>
          </a:xfrm>
        </p:spPr>
        <p:txBody>
          <a:bodyPr>
            <a:normAutofit/>
          </a:bodyPr>
          <a:lstStyle/>
          <a:p>
            <a:pPr>
              <a:buFont typeface="Wingdings" panose="05000000000000000000" pitchFamily="2" charset="2"/>
              <a:buChar char="v"/>
            </a:pPr>
            <a:r>
              <a:rPr lang="sk-SK" b="1" i="1" u="sng" dirty="0">
                <a:solidFill>
                  <a:schemeClr val="tx1"/>
                </a:solidFill>
              </a:rPr>
              <a:t>Drobná stavba je stavba, ktorá nemôže podstatne ovplyvniť svoje okolie, najmä:</a:t>
            </a:r>
          </a:p>
          <a:p>
            <a:pPr>
              <a:buFont typeface="Wingdings" panose="05000000000000000000" pitchFamily="2" charset="2"/>
              <a:buChar char="q"/>
            </a:pPr>
            <a:r>
              <a:rPr lang="sk-SK" b="1" dirty="0">
                <a:solidFill>
                  <a:schemeClr val="tx1"/>
                </a:solidFill>
              </a:rPr>
              <a:t>prízemné stavby, konštrukcie, zariadenia alebo výrobky </a:t>
            </a:r>
            <a:r>
              <a:rPr lang="sk-SK" dirty="0">
                <a:solidFill>
                  <a:schemeClr val="tx1"/>
                </a:solidFill>
              </a:rPr>
              <a:t>dovezené na miesto osadenia alebo výrobky zmontované z konštrukčných prvkov na mieste osadenia,  pevne spojené so zemou, ak ich zastavaná plocha </a:t>
            </a:r>
            <a:r>
              <a:rPr lang="sk-SK" u="sng" dirty="0">
                <a:solidFill>
                  <a:schemeClr val="tx1"/>
                </a:solidFill>
              </a:rPr>
              <a:t>nepresahuje 50 m2 a výšku 5 m</a:t>
            </a:r>
            <a:r>
              <a:rPr lang="sk-SK" dirty="0">
                <a:solidFill>
                  <a:schemeClr val="tx1"/>
                </a:solidFill>
              </a:rPr>
              <a:t>, najmä kôlne, práčovne, letné kuchyne, prístrešky, zariadenia na nádoby na odpadky, stavby na chov drobných zvierat, sauny, úschovne bicyklov a detských kočíkov, čakárne, stavby športových zariadení a garáže, </a:t>
            </a:r>
          </a:p>
          <a:p>
            <a:pPr>
              <a:buFont typeface="Wingdings" panose="05000000000000000000" pitchFamily="2" charset="2"/>
              <a:buChar char="q"/>
            </a:pPr>
            <a:r>
              <a:rPr lang="sk-SK" b="1" dirty="0">
                <a:solidFill>
                  <a:schemeClr val="tx1"/>
                </a:solidFill>
              </a:rPr>
              <a:t>podzemné stavby, ak ich zastavaná plocha </a:t>
            </a:r>
            <a:r>
              <a:rPr lang="sk-SK" u="sng" dirty="0">
                <a:solidFill>
                  <a:schemeClr val="tx1"/>
                </a:solidFill>
              </a:rPr>
              <a:t>nepresahuje 25 m2 </a:t>
            </a:r>
            <a:r>
              <a:rPr lang="sk-SK" dirty="0">
                <a:solidFill>
                  <a:schemeClr val="tx1"/>
                </a:solidFill>
              </a:rPr>
              <a:t>a hĺbku 3 m, najmä pivnice, žumpy, retenčné nádrže, bazény, </a:t>
            </a:r>
          </a:p>
          <a:p>
            <a:pPr>
              <a:buFont typeface="Wingdings" panose="05000000000000000000" pitchFamily="2" charset="2"/>
              <a:buChar char="q"/>
            </a:pPr>
            <a:r>
              <a:rPr lang="sk-SK" dirty="0">
                <a:solidFill>
                  <a:schemeClr val="tx1"/>
                </a:solidFill>
              </a:rPr>
              <a:t> </a:t>
            </a:r>
            <a:r>
              <a:rPr lang="sk-SK" b="1" dirty="0">
                <a:solidFill>
                  <a:schemeClr val="tx1"/>
                </a:solidFill>
              </a:rPr>
              <a:t>stavby na lesných pozemkoch a iných pozemkoch </a:t>
            </a:r>
            <a:r>
              <a:rPr lang="sk-SK" dirty="0">
                <a:solidFill>
                  <a:schemeClr val="tx1"/>
                </a:solidFill>
              </a:rPr>
              <a:t>slúžiace na zabezpečovanie lesnej výroby a poľovníctva, ak ich zastavaná plocha </a:t>
            </a:r>
            <a:r>
              <a:rPr lang="sk-SK" u="sng" dirty="0">
                <a:solidFill>
                  <a:schemeClr val="tx1"/>
                </a:solidFill>
              </a:rPr>
              <a:t>nepresahuje 50 m2 </a:t>
            </a:r>
            <a:r>
              <a:rPr lang="sk-SK" dirty="0">
                <a:solidFill>
                  <a:schemeClr val="tx1"/>
                </a:solidFill>
              </a:rPr>
              <a:t>a výšku 5 m, najmä sklady krmiva, náradia alebo hnojiva, </a:t>
            </a:r>
          </a:p>
          <a:p>
            <a:pPr>
              <a:buFont typeface="Wingdings" panose="05000000000000000000" pitchFamily="2" charset="2"/>
              <a:buChar char="q"/>
            </a:pPr>
            <a:r>
              <a:rPr lang="sk-SK" b="1" dirty="0">
                <a:solidFill>
                  <a:schemeClr val="tx1"/>
                </a:solidFill>
              </a:rPr>
              <a:t>oplotenie z pevných nepriehľadných materiálov </a:t>
            </a:r>
            <a:r>
              <a:rPr lang="sk-SK" dirty="0">
                <a:solidFill>
                  <a:schemeClr val="tx1"/>
                </a:solidFill>
              </a:rPr>
              <a:t>do výšky 1,6 m alebo oplotenie z ľahkých priehľadných materiálov do výšky 2 m od priľahlého terénu,</a:t>
            </a:r>
          </a:p>
        </p:txBody>
      </p:sp>
      <p:pic>
        <p:nvPicPr>
          <p:cNvPr id="5" name="Obrázok 4">
            <a:extLst>
              <a:ext uri="{FF2B5EF4-FFF2-40B4-BE49-F238E27FC236}">
                <a16:creationId xmlns:a16="http://schemas.microsoft.com/office/drawing/2014/main" id="{33212DDE-A8E8-A9EC-0E71-B3C34DBDDC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1778242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4D6C4D-1D81-B936-B77B-26EA6FB80B5D}"/>
              </a:ext>
            </a:extLst>
          </p:cNvPr>
          <p:cNvSpPr>
            <a:spLocks noGrp="1"/>
          </p:cNvSpPr>
          <p:nvPr>
            <p:ph type="title"/>
          </p:nvPr>
        </p:nvSpPr>
        <p:spPr>
          <a:xfrm>
            <a:off x="1088136" y="382385"/>
            <a:ext cx="10341864" cy="879487"/>
          </a:xfrm>
        </p:spPr>
        <p:txBody>
          <a:bodyPr>
            <a:normAutofit/>
          </a:bodyPr>
          <a:lstStyle/>
          <a:p>
            <a:r>
              <a:rPr lang="sk-SK" sz="4800" dirty="0"/>
              <a:t>Pokračovanie :</a:t>
            </a:r>
          </a:p>
        </p:txBody>
      </p:sp>
      <p:sp>
        <p:nvSpPr>
          <p:cNvPr id="3" name="Zástupný objekt pre obsah 2">
            <a:extLst>
              <a:ext uri="{FF2B5EF4-FFF2-40B4-BE49-F238E27FC236}">
                <a16:creationId xmlns:a16="http://schemas.microsoft.com/office/drawing/2014/main" id="{1B9CDA48-8489-5A4B-73AA-C5C93DE5C81B}"/>
              </a:ext>
            </a:extLst>
          </p:cNvPr>
          <p:cNvSpPr>
            <a:spLocks noGrp="1"/>
          </p:cNvSpPr>
          <p:nvPr>
            <p:ph idx="1"/>
          </p:nvPr>
        </p:nvSpPr>
        <p:spPr>
          <a:xfrm>
            <a:off x="1088136" y="1152144"/>
            <a:ext cx="10341864" cy="5323471"/>
          </a:xfrm>
        </p:spPr>
        <p:txBody>
          <a:bodyPr>
            <a:normAutofit lnSpcReduction="10000"/>
          </a:bodyPr>
          <a:lstStyle/>
          <a:p>
            <a:pPr>
              <a:buFont typeface="Wingdings" panose="05000000000000000000" pitchFamily="2" charset="2"/>
              <a:buChar char="q"/>
            </a:pPr>
            <a:r>
              <a:rPr lang="sk-SK" b="1" dirty="0">
                <a:solidFill>
                  <a:schemeClr val="tx1"/>
                </a:solidFill>
              </a:rPr>
              <a:t>elektrická prípojka pre pripojenie odberného elektrického zariadenia </a:t>
            </a:r>
            <a:r>
              <a:rPr lang="sk-SK" dirty="0">
                <a:solidFill>
                  <a:schemeClr val="tx1"/>
                </a:solidFill>
              </a:rPr>
              <a:t>do sústavy podľa osobitného predpisu, telekomunikačná prípojka k elektronickej komunikačnej sieti, pripojovací plynovod pre pripojenie odberného plynového zariadenia k distribučnej sieti, vodovodná prípojka alebo kanalizačná prípojka a jej zaústenie do verejnej kanalizácie, </a:t>
            </a:r>
          </a:p>
          <a:p>
            <a:pPr>
              <a:buFont typeface="Wingdings" panose="05000000000000000000" pitchFamily="2" charset="2"/>
              <a:buChar char="q"/>
            </a:pPr>
            <a:r>
              <a:rPr lang="sk-SK" b="1" dirty="0">
                <a:solidFill>
                  <a:schemeClr val="tx1"/>
                </a:solidFill>
              </a:rPr>
              <a:t>nástupné ostrovčeky verejnej dopravy</a:t>
            </a:r>
            <a:r>
              <a:rPr lang="sk-SK" dirty="0">
                <a:solidFill>
                  <a:schemeClr val="tx1"/>
                </a:solidFill>
              </a:rPr>
              <a:t>, priechody cez chodníky a na susedné pozemky a priepusty, </a:t>
            </a:r>
          </a:p>
          <a:p>
            <a:pPr>
              <a:buFont typeface="Wingdings" panose="05000000000000000000" pitchFamily="2" charset="2"/>
              <a:buChar char="q"/>
            </a:pPr>
            <a:r>
              <a:rPr lang="sk-SK" dirty="0">
                <a:solidFill>
                  <a:schemeClr val="tx1"/>
                </a:solidFill>
              </a:rPr>
              <a:t> </a:t>
            </a:r>
            <a:r>
              <a:rPr lang="sk-SK" b="1" dirty="0">
                <a:solidFill>
                  <a:schemeClr val="tx1"/>
                </a:solidFill>
              </a:rPr>
              <a:t>informačná konštrukcia</a:t>
            </a:r>
            <a:r>
              <a:rPr lang="sk-SK" dirty="0">
                <a:solidFill>
                  <a:schemeClr val="tx1"/>
                </a:solidFill>
              </a:rPr>
              <a:t> je konštrukcia s informačnou plochou, ktorej účelom je verejné šírenie informačných, navigačných, kultúrnych, reklamných, športových a iných informácií bez ohľadu na spôsob osadenia, upevnenia a konštrukčného vyhotovenia a materiálového vyhotovenia, ktorej najväčšia informačná plocha je najviac 20 m2, </a:t>
            </a:r>
          </a:p>
          <a:p>
            <a:pPr>
              <a:buFont typeface="Wingdings" panose="05000000000000000000" pitchFamily="2" charset="2"/>
              <a:buChar char="q"/>
            </a:pPr>
            <a:r>
              <a:rPr lang="sk-SK" dirty="0">
                <a:solidFill>
                  <a:schemeClr val="tx1"/>
                </a:solidFill>
              </a:rPr>
              <a:t> </a:t>
            </a:r>
            <a:r>
              <a:rPr lang="sk-SK" b="1" dirty="0">
                <a:solidFill>
                  <a:schemeClr val="tx1"/>
                </a:solidFill>
              </a:rPr>
              <a:t>nabíjacia stanica pre elektromobily </a:t>
            </a:r>
            <a:r>
              <a:rPr lang="sk-SK" dirty="0">
                <a:solidFill>
                  <a:schemeClr val="tx1"/>
                </a:solidFill>
              </a:rPr>
              <a:t>s celkovým výkonom do 22 kW s jedným alebo viacerými nabíjacími bodmi situovanými v exteriéri vrátane odberných elektrických zariadení pre nabíjacie stanice a ich inštalácie, </a:t>
            </a:r>
          </a:p>
          <a:p>
            <a:pPr>
              <a:buFont typeface="Wingdings" panose="05000000000000000000" pitchFamily="2" charset="2"/>
              <a:buChar char="q"/>
            </a:pPr>
            <a:r>
              <a:rPr lang="sk-SK" dirty="0">
                <a:solidFill>
                  <a:schemeClr val="tx1"/>
                </a:solidFill>
              </a:rPr>
              <a:t> </a:t>
            </a:r>
            <a:r>
              <a:rPr lang="sk-SK" b="1" dirty="0">
                <a:solidFill>
                  <a:schemeClr val="tx1"/>
                </a:solidFill>
              </a:rPr>
              <a:t>zariadenie na výrobu elektriny, tepla a chladu </a:t>
            </a:r>
            <a:r>
              <a:rPr lang="sk-SK" dirty="0">
                <a:solidFill>
                  <a:schemeClr val="tx1"/>
                </a:solidFill>
              </a:rPr>
              <a:t>z obnoviteľných zdrojov s celkovým inštalovaným výkonom do 100 kW vrátane.</a:t>
            </a:r>
          </a:p>
        </p:txBody>
      </p:sp>
      <p:pic>
        <p:nvPicPr>
          <p:cNvPr id="5" name="Obrázok 4">
            <a:extLst>
              <a:ext uri="{FF2B5EF4-FFF2-40B4-BE49-F238E27FC236}">
                <a16:creationId xmlns:a16="http://schemas.microsoft.com/office/drawing/2014/main" id="{8C144206-5108-B095-928D-1CB242E4B4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6253829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43004D-7549-D2EE-428A-CC86620D4245}"/>
              </a:ext>
            </a:extLst>
          </p:cNvPr>
          <p:cNvSpPr>
            <a:spLocks noGrp="1"/>
          </p:cNvSpPr>
          <p:nvPr>
            <p:ph type="title"/>
          </p:nvPr>
        </p:nvSpPr>
        <p:spPr>
          <a:xfrm>
            <a:off x="1161288" y="141594"/>
            <a:ext cx="10178322" cy="1019695"/>
          </a:xfrm>
        </p:spPr>
        <p:txBody>
          <a:bodyPr>
            <a:normAutofit/>
          </a:bodyPr>
          <a:lstStyle/>
          <a:p>
            <a:r>
              <a:rPr lang="sk-SK" sz="4800" dirty="0"/>
              <a:t>2. Povinnosť ohlásenia</a:t>
            </a:r>
          </a:p>
        </p:txBody>
      </p:sp>
      <p:sp>
        <p:nvSpPr>
          <p:cNvPr id="3" name="Zástupný objekt pre obsah 2">
            <a:extLst>
              <a:ext uri="{FF2B5EF4-FFF2-40B4-BE49-F238E27FC236}">
                <a16:creationId xmlns:a16="http://schemas.microsoft.com/office/drawing/2014/main" id="{CD843873-8E2C-9DF7-832B-187566DA70E6}"/>
              </a:ext>
            </a:extLst>
          </p:cNvPr>
          <p:cNvSpPr>
            <a:spLocks noGrp="1"/>
          </p:cNvSpPr>
          <p:nvPr>
            <p:ph idx="1"/>
          </p:nvPr>
        </p:nvSpPr>
        <p:spPr>
          <a:xfrm>
            <a:off x="1161288" y="1161289"/>
            <a:ext cx="10268712" cy="4635968"/>
          </a:xfrm>
        </p:spPr>
        <p:txBody>
          <a:bodyPr>
            <a:normAutofit fontScale="92500" lnSpcReduction="20000"/>
          </a:bodyPr>
          <a:lstStyle/>
          <a:p>
            <a:pPr>
              <a:buFont typeface="Wingdings" panose="05000000000000000000" pitchFamily="2" charset="2"/>
              <a:buChar char="§"/>
            </a:pPr>
            <a:r>
              <a:rPr lang="sk-SK" sz="2800" b="1" i="1" u="sng" dirty="0">
                <a:solidFill>
                  <a:schemeClr val="tx1"/>
                </a:solidFill>
              </a:rPr>
              <a:t>Povinnosť ohlásiť stavebnému úradu stavebné úpravy a drobné stavby vzniká, ak sa:</a:t>
            </a:r>
          </a:p>
          <a:p>
            <a:pPr>
              <a:buFont typeface="Wingdings" panose="05000000000000000000" pitchFamily="2" charset="2"/>
              <a:buChar char="q"/>
            </a:pPr>
            <a:r>
              <a:rPr lang="sk-SK" sz="2800" dirty="0">
                <a:solidFill>
                  <a:schemeClr val="tx1"/>
                </a:solidFill>
              </a:rPr>
              <a:t>stavebné práce uskutočňujú na verejnom priestranstve,</a:t>
            </a:r>
          </a:p>
          <a:p>
            <a:pPr>
              <a:buFont typeface="Wingdings" panose="05000000000000000000" pitchFamily="2" charset="2"/>
              <a:buChar char="q"/>
            </a:pPr>
            <a:r>
              <a:rPr lang="sk-SK" sz="2800" dirty="0">
                <a:solidFill>
                  <a:schemeClr val="tx1"/>
                </a:solidFill>
              </a:rPr>
              <a:t>má stavebnými prácami zhotoviť alebo umiestniť stavba alebo terénne úpravy na pozemku stavebníka vo vzdialenosti menšej ako 2 m od hranice pozemku,</a:t>
            </a:r>
          </a:p>
          <a:p>
            <a:pPr>
              <a:buFont typeface="Wingdings" panose="05000000000000000000" pitchFamily="2" charset="2"/>
              <a:buChar char="q"/>
            </a:pPr>
            <a:r>
              <a:rPr lang="sk-SK" sz="2800" dirty="0">
                <a:solidFill>
                  <a:schemeClr val="tx1"/>
                </a:solidFill>
              </a:rPr>
              <a:t>má stavebnými prácami zhotoviť alebo odstrániť stavba, ktorá je predmetom číslovania súpisným číslom,</a:t>
            </a:r>
          </a:p>
          <a:p>
            <a:pPr>
              <a:buFont typeface="Wingdings" panose="05000000000000000000" pitchFamily="2" charset="2"/>
              <a:buChar char="q"/>
            </a:pPr>
            <a:r>
              <a:rPr lang="sk-SK" sz="2800" dirty="0">
                <a:solidFill>
                  <a:schemeClr val="tx1"/>
                </a:solidFill>
              </a:rPr>
              <a:t>má stavebnými prácami zhotoviť budova spojená so zemou pevným základom,</a:t>
            </a:r>
          </a:p>
          <a:p>
            <a:pPr>
              <a:buFont typeface="Wingdings" panose="05000000000000000000" pitchFamily="2" charset="2"/>
              <a:buChar char="q"/>
            </a:pPr>
            <a:r>
              <a:rPr lang="sk-SK" sz="2800" dirty="0">
                <a:solidFill>
                  <a:schemeClr val="tx1"/>
                </a:solidFill>
              </a:rPr>
              <a:t>má stavebnými prácami zhotoviť podzemná stavba.</a:t>
            </a:r>
          </a:p>
          <a:p>
            <a:pPr marL="0" indent="0">
              <a:buNone/>
            </a:pPr>
            <a:endParaRPr lang="sk-SK" dirty="0"/>
          </a:p>
        </p:txBody>
      </p:sp>
      <p:pic>
        <p:nvPicPr>
          <p:cNvPr id="5" name="Obrázok 4">
            <a:extLst>
              <a:ext uri="{FF2B5EF4-FFF2-40B4-BE49-F238E27FC236}">
                <a16:creationId xmlns:a16="http://schemas.microsoft.com/office/drawing/2014/main" id="{78EE1187-AB95-E298-AF13-7E22BF69B5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0348717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2F81BE-3571-0072-BCFA-CCA4DDA9C067}"/>
              </a:ext>
            </a:extLst>
          </p:cNvPr>
          <p:cNvSpPr>
            <a:spLocks noGrp="1"/>
          </p:cNvSpPr>
          <p:nvPr>
            <p:ph type="title"/>
          </p:nvPr>
        </p:nvSpPr>
        <p:spPr>
          <a:xfrm>
            <a:off x="1251678" y="382385"/>
            <a:ext cx="10178322" cy="778903"/>
          </a:xfrm>
        </p:spPr>
        <p:txBody>
          <a:bodyPr>
            <a:normAutofit/>
          </a:bodyPr>
          <a:lstStyle/>
          <a:p>
            <a:r>
              <a:rPr lang="sk-SK" sz="4800" dirty="0"/>
              <a:t>Pokračovanie :</a:t>
            </a:r>
          </a:p>
        </p:txBody>
      </p:sp>
      <p:sp>
        <p:nvSpPr>
          <p:cNvPr id="3" name="Zástupný objekt pre obsah 2">
            <a:extLst>
              <a:ext uri="{FF2B5EF4-FFF2-40B4-BE49-F238E27FC236}">
                <a16:creationId xmlns:a16="http://schemas.microsoft.com/office/drawing/2014/main" id="{22F74DE1-0401-2653-7930-DF5F368AB7EA}"/>
              </a:ext>
            </a:extLst>
          </p:cNvPr>
          <p:cNvSpPr>
            <a:spLocks noGrp="1"/>
          </p:cNvSpPr>
          <p:nvPr>
            <p:ph idx="1"/>
          </p:nvPr>
        </p:nvSpPr>
        <p:spPr>
          <a:xfrm>
            <a:off x="1161288" y="1280160"/>
            <a:ext cx="10268712" cy="4654295"/>
          </a:xfrm>
        </p:spPr>
        <p:txBody>
          <a:bodyPr>
            <a:normAutofit fontScale="85000" lnSpcReduction="20000"/>
          </a:bodyPr>
          <a:lstStyle/>
          <a:p>
            <a:pPr>
              <a:buFont typeface="Wingdings" panose="05000000000000000000" pitchFamily="2" charset="2"/>
              <a:buChar char="v"/>
            </a:pPr>
            <a:r>
              <a:rPr lang="sk-SK" b="1" i="1" dirty="0">
                <a:solidFill>
                  <a:schemeClr val="tx1"/>
                </a:solidFill>
              </a:rPr>
              <a:t>Rozhodnutie o stavebnom zámere ani ohlásenie sa nevyžaduje na</a:t>
            </a:r>
          </a:p>
          <a:p>
            <a:pPr>
              <a:buFont typeface="Wingdings" panose="05000000000000000000" pitchFamily="2" charset="2"/>
              <a:buChar char="q"/>
            </a:pPr>
            <a:r>
              <a:rPr lang="sk-SK" dirty="0">
                <a:solidFill>
                  <a:schemeClr val="tx1"/>
                </a:solidFill>
              </a:rPr>
              <a:t>stavebné práce na údržbu stavby,</a:t>
            </a:r>
          </a:p>
          <a:p>
            <a:pPr>
              <a:buFont typeface="Wingdings" panose="05000000000000000000" pitchFamily="2" charset="2"/>
              <a:buChar char="q"/>
            </a:pPr>
            <a:r>
              <a:rPr lang="sk-SK" dirty="0">
                <a:solidFill>
                  <a:schemeClr val="tx1"/>
                </a:solidFill>
              </a:rPr>
              <a:t>výmenu zabudovaných zariaďovacích predmetov,</a:t>
            </a:r>
          </a:p>
          <a:p>
            <a:pPr>
              <a:buFont typeface="Wingdings" panose="05000000000000000000" pitchFamily="2" charset="2"/>
              <a:buChar char="q"/>
            </a:pPr>
            <a:r>
              <a:rPr lang="sk-SK" dirty="0">
                <a:solidFill>
                  <a:schemeClr val="tx1"/>
                </a:solidFill>
              </a:rPr>
              <a:t>krátkodobé prenosné zariadenia, ktorými sú predajné stánky, konštrukcie a zariadenia na</a:t>
            </a:r>
          </a:p>
          <a:p>
            <a:pPr>
              <a:buFont typeface="Wingdings" panose="05000000000000000000" pitchFamily="2" charset="2"/>
              <a:buChar char="q"/>
            </a:pPr>
            <a:r>
              <a:rPr lang="sk-SK" dirty="0">
                <a:solidFill>
                  <a:schemeClr val="tx1"/>
                </a:solidFill>
              </a:rPr>
              <a:t>slávnostnú výzdobu a osvetlenie budov, scénické stavby,</a:t>
            </a:r>
          </a:p>
          <a:p>
            <a:pPr>
              <a:buFont typeface="Wingdings" panose="05000000000000000000" pitchFamily="2" charset="2"/>
              <a:buChar char="q"/>
            </a:pPr>
            <a:r>
              <a:rPr lang="sk-SK" dirty="0">
                <a:solidFill>
                  <a:schemeClr val="tx1"/>
                </a:solidFill>
              </a:rPr>
              <a:t>zariadenia geodetických bodov,</a:t>
            </a:r>
          </a:p>
          <a:p>
            <a:pPr>
              <a:buFont typeface="Wingdings" panose="05000000000000000000" pitchFamily="2" charset="2"/>
              <a:buChar char="q"/>
            </a:pPr>
            <a:r>
              <a:rPr lang="sk-SK" dirty="0">
                <a:solidFill>
                  <a:schemeClr val="tx1"/>
                </a:solidFill>
              </a:rPr>
              <a:t>konštrukcie chmeľníc a vinohradov,</a:t>
            </a:r>
          </a:p>
          <a:p>
            <a:pPr>
              <a:buFont typeface="Wingdings" panose="05000000000000000000" pitchFamily="2" charset="2"/>
              <a:buChar char="q"/>
            </a:pPr>
            <a:r>
              <a:rPr lang="sk-SK" dirty="0">
                <a:solidFill>
                  <a:schemeClr val="tx1"/>
                </a:solidFill>
              </a:rPr>
              <a:t>rozvody elektronických komunikačných sietí a zvody antén, ktoré sú umiestňované v uzavretých priestoroch stavieb,</a:t>
            </a:r>
          </a:p>
          <a:p>
            <a:pPr>
              <a:buFont typeface="Wingdings" panose="05000000000000000000" pitchFamily="2" charset="2"/>
              <a:buChar char="q"/>
            </a:pPr>
            <a:r>
              <a:rPr lang="sk-SK" dirty="0">
                <a:solidFill>
                  <a:schemeClr val="tx1"/>
                </a:solidFill>
              </a:rPr>
              <a:t> informačné konštrukcie, na ktorých má najväčšia informačná plocha veľkosť do 1,2 m2, umiestnené na stĺpe verejného osvetlenia alebo na stĺpe trakčného vedenia, </a:t>
            </a:r>
          </a:p>
          <a:p>
            <a:pPr>
              <a:buFont typeface="Wingdings" panose="05000000000000000000" pitchFamily="2" charset="2"/>
              <a:buChar char="q"/>
            </a:pPr>
            <a:r>
              <a:rPr lang="sk-SK" dirty="0">
                <a:solidFill>
                  <a:schemeClr val="tx1"/>
                </a:solidFill>
              </a:rPr>
              <a:t>zariadenie na výrobu elektriny, tepla a chladu z obnoviteľných zdrojov s celkovým inštalovaným výkonom do 50 kW vrátane,</a:t>
            </a:r>
          </a:p>
          <a:p>
            <a:pPr>
              <a:buFont typeface="Wingdings" panose="05000000000000000000" pitchFamily="2" charset="2"/>
              <a:buChar char="q"/>
            </a:pPr>
            <a:r>
              <a:rPr lang="sk-SK" dirty="0">
                <a:solidFill>
                  <a:schemeClr val="tx1"/>
                </a:solidFill>
              </a:rPr>
              <a:t>nadzemné telekomunikačné prípojky,</a:t>
            </a:r>
          </a:p>
          <a:p>
            <a:pPr>
              <a:buFont typeface="Wingdings" panose="05000000000000000000" pitchFamily="2" charset="2"/>
              <a:buChar char="q"/>
            </a:pPr>
            <a:r>
              <a:rPr lang="sk-SK" dirty="0">
                <a:solidFill>
                  <a:schemeClr val="tx1"/>
                </a:solidFill>
              </a:rPr>
              <a:t>Ostatné stavebné úpravy a drobné stavby, ktoré nie sú vyššie taxatívne uvedené.</a:t>
            </a:r>
          </a:p>
        </p:txBody>
      </p:sp>
      <p:pic>
        <p:nvPicPr>
          <p:cNvPr id="5" name="Obrázok 4">
            <a:extLst>
              <a:ext uri="{FF2B5EF4-FFF2-40B4-BE49-F238E27FC236}">
                <a16:creationId xmlns:a16="http://schemas.microsoft.com/office/drawing/2014/main" id="{1F6312AB-F288-823B-3700-3D59C5B739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6285710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2F9964-9346-04B3-C95A-70AFA816A42E}"/>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8C877BD-8242-C700-8329-A5B549DD0109}"/>
              </a:ext>
            </a:extLst>
          </p:cNvPr>
          <p:cNvSpPr>
            <a:spLocks noGrp="1"/>
          </p:cNvSpPr>
          <p:nvPr>
            <p:ph type="title"/>
          </p:nvPr>
        </p:nvSpPr>
        <p:spPr>
          <a:xfrm>
            <a:off x="1048902" y="263513"/>
            <a:ext cx="10334445" cy="778903"/>
          </a:xfrm>
        </p:spPr>
        <p:txBody>
          <a:bodyPr>
            <a:normAutofit/>
          </a:bodyPr>
          <a:lstStyle/>
          <a:p>
            <a:r>
              <a:rPr lang="sk-SK" sz="4800" dirty="0"/>
              <a:t>3. Náležitosti ohlásenia :</a:t>
            </a:r>
          </a:p>
        </p:txBody>
      </p:sp>
      <p:sp>
        <p:nvSpPr>
          <p:cNvPr id="3" name="Zástupný objekt pre obsah 2">
            <a:extLst>
              <a:ext uri="{FF2B5EF4-FFF2-40B4-BE49-F238E27FC236}">
                <a16:creationId xmlns:a16="http://schemas.microsoft.com/office/drawing/2014/main" id="{705595BB-B528-7F88-60DB-555B0415873B}"/>
              </a:ext>
            </a:extLst>
          </p:cNvPr>
          <p:cNvSpPr>
            <a:spLocks noGrp="1"/>
          </p:cNvSpPr>
          <p:nvPr>
            <p:ph idx="1"/>
          </p:nvPr>
        </p:nvSpPr>
        <p:spPr>
          <a:xfrm>
            <a:off x="1048902" y="1265499"/>
            <a:ext cx="10334445" cy="4773167"/>
          </a:xfrm>
        </p:spPr>
        <p:txBody>
          <a:bodyPr>
            <a:normAutofit/>
          </a:bodyPr>
          <a:lstStyle/>
          <a:p>
            <a:pPr>
              <a:buFont typeface="Wingdings" panose="05000000000000000000" pitchFamily="2" charset="2"/>
              <a:buChar char="§"/>
            </a:pPr>
            <a:r>
              <a:rPr lang="sk-SK" sz="2200" b="1" dirty="0">
                <a:solidFill>
                  <a:schemeClr val="tx1"/>
                </a:solidFill>
              </a:rPr>
              <a:t>Ohlásenie obsahuje :</a:t>
            </a:r>
          </a:p>
          <a:p>
            <a:pPr>
              <a:buFont typeface="Wingdings" panose="05000000000000000000" pitchFamily="2" charset="2"/>
              <a:buChar char="q"/>
            </a:pPr>
            <a:r>
              <a:rPr lang="sk-SK" sz="2200" dirty="0">
                <a:solidFill>
                  <a:schemeClr val="tx1"/>
                </a:solidFill>
              </a:rPr>
              <a:t>identifikačné údaje stavebníka,</a:t>
            </a:r>
          </a:p>
          <a:p>
            <a:pPr>
              <a:buFont typeface="Wingdings" panose="05000000000000000000" pitchFamily="2" charset="2"/>
              <a:buChar char="q"/>
            </a:pPr>
            <a:r>
              <a:rPr lang="sk-SK" sz="2200" dirty="0">
                <a:solidFill>
                  <a:schemeClr val="tx1"/>
                </a:solidFill>
              </a:rPr>
              <a:t>údaje z katastra nehnuteľností potrebné na účel overenia vlastníckeho práva k pozemku alebo stavbe,</a:t>
            </a:r>
          </a:p>
          <a:p>
            <a:pPr>
              <a:buFont typeface="Wingdings" panose="05000000000000000000" pitchFamily="2" charset="2"/>
              <a:buChar char="q"/>
            </a:pPr>
            <a:r>
              <a:rPr lang="sk-SK" sz="2200" dirty="0">
                <a:solidFill>
                  <a:schemeClr val="tx1"/>
                </a:solidFill>
              </a:rPr>
              <a:t>údaje o mieste a druhu stavebných prác.</a:t>
            </a:r>
          </a:p>
          <a:p>
            <a:pPr>
              <a:buFont typeface="Wingdings" panose="05000000000000000000" pitchFamily="2" charset="2"/>
              <a:buChar char="§"/>
            </a:pPr>
            <a:r>
              <a:rPr lang="sk-SK" sz="2200" b="1" dirty="0">
                <a:solidFill>
                  <a:schemeClr val="tx1"/>
                </a:solidFill>
              </a:rPr>
              <a:t>Prílohy:</a:t>
            </a:r>
          </a:p>
          <a:p>
            <a:pPr>
              <a:buFont typeface="Wingdings" panose="05000000000000000000" pitchFamily="2" charset="2"/>
              <a:buChar char="q"/>
            </a:pPr>
            <a:r>
              <a:rPr lang="sk-SK" sz="2200" dirty="0">
                <a:solidFill>
                  <a:schemeClr val="tx1"/>
                </a:solidFill>
              </a:rPr>
              <a:t>projekt ohlásenej stavby, </a:t>
            </a:r>
          </a:p>
          <a:p>
            <a:pPr>
              <a:buFont typeface="Wingdings" panose="05000000000000000000" pitchFamily="2" charset="2"/>
              <a:buChar char="q"/>
            </a:pPr>
            <a:r>
              <a:rPr lang="sk-SK" sz="2200" dirty="0">
                <a:solidFill>
                  <a:schemeClr val="tx1"/>
                </a:solidFill>
              </a:rPr>
              <a:t>záväzné stanoviská dotknutých orgánov a dotknutých právnických osôb, </a:t>
            </a:r>
          </a:p>
          <a:p>
            <a:pPr>
              <a:buFont typeface="Wingdings" panose="05000000000000000000" pitchFamily="2" charset="2"/>
              <a:buChar char="v"/>
            </a:pPr>
            <a:r>
              <a:rPr lang="sk-SK" sz="2200" b="1" i="1" dirty="0">
                <a:solidFill>
                  <a:schemeClr val="tx1"/>
                </a:solidFill>
              </a:rPr>
              <a:t>Ak sú prílohy v listinnej forme, tak správny orgán zabezpečí bezodkladne ich konverziu do elektronickej formy a uloží ich do informačného systému</a:t>
            </a:r>
            <a:endParaRPr lang="sk-SK" sz="2200" dirty="0">
              <a:solidFill>
                <a:schemeClr val="tx1"/>
              </a:solidFill>
            </a:endParaRPr>
          </a:p>
        </p:txBody>
      </p:sp>
      <p:pic>
        <p:nvPicPr>
          <p:cNvPr id="5" name="Obrázok 4">
            <a:extLst>
              <a:ext uri="{FF2B5EF4-FFF2-40B4-BE49-F238E27FC236}">
                <a16:creationId xmlns:a16="http://schemas.microsoft.com/office/drawing/2014/main" id="{3ACC3711-F363-5E07-10FF-FECD85D93F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3569689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A5FAE3-5D3E-A74A-AC8E-2B547C6A74E4}"/>
              </a:ext>
            </a:extLst>
          </p:cNvPr>
          <p:cNvSpPr>
            <a:spLocks noGrp="1"/>
          </p:cNvSpPr>
          <p:nvPr>
            <p:ph type="title"/>
          </p:nvPr>
        </p:nvSpPr>
        <p:spPr>
          <a:xfrm>
            <a:off x="1000664" y="246841"/>
            <a:ext cx="10782950" cy="813863"/>
          </a:xfrm>
        </p:spPr>
        <p:txBody>
          <a:bodyPr>
            <a:noAutofit/>
          </a:bodyPr>
          <a:lstStyle/>
          <a:p>
            <a:r>
              <a:rPr lang="sk-SK" sz="4800" dirty="0"/>
              <a:t>4. Postup stavebného úradu pri ohlásení</a:t>
            </a:r>
          </a:p>
        </p:txBody>
      </p:sp>
      <p:sp>
        <p:nvSpPr>
          <p:cNvPr id="3" name="Zástupný objekt pre obsah 2">
            <a:extLst>
              <a:ext uri="{FF2B5EF4-FFF2-40B4-BE49-F238E27FC236}">
                <a16:creationId xmlns:a16="http://schemas.microsoft.com/office/drawing/2014/main" id="{ACCDDC14-BB0C-23F7-01FB-8E6981B9AC33}"/>
              </a:ext>
            </a:extLst>
          </p:cNvPr>
          <p:cNvSpPr>
            <a:spLocks noGrp="1"/>
          </p:cNvSpPr>
          <p:nvPr>
            <p:ph idx="1"/>
          </p:nvPr>
        </p:nvSpPr>
        <p:spPr>
          <a:xfrm>
            <a:off x="1115941" y="1697845"/>
            <a:ext cx="10332720" cy="4910328"/>
          </a:xfrm>
        </p:spPr>
        <p:txBody>
          <a:bodyPr>
            <a:normAutofit fontScale="92500"/>
          </a:bodyPr>
          <a:lstStyle/>
          <a:p>
            <a:pPr>
              <a:buFont typeface="Wingdings" panose="05000000000000000000" pitchFamily="2" charset="2"/>
              <a:buChar char="§"/>
            </a:pPr>
            <a:r>
              <a:rPr lang="sk-SK" sz="2400" dirty="0">
                <a:solidFill>
                  <a:schemeClr val="tx1"/>
                </a:solidFill>
              </a:rPr>
              <a:t>Ak ohlásenie neobsahuje požadované náležitosti, správny orgán vyzve stavebníka na ich doplnenie v určenej lehote, počas ktorej neplynie lehota na vybavenie ohlásenia. </a:t>
            </a:r>
          </a:p>
          <a:p>
            <a:pPr>
              <a:buFont typeface="Wingdings" panose="05000000000000000000" pitchFamily="2" charset="2"/>
              <a:buChar char="§"/>
            </a:pPr>
            <a:r>
              <a:rPr lang="sk-SK" sz="2400" b="1" i="1" dirty="0">
                <a:solidFill>
                  <a:schemeClr val="tx1"/>
                </a:solidFill>
              </a:rPr>
              <a:t>Správny orgán podanie vráti stavebníkovi, ak ani po uplynutí lehoty na doplnenie ohlásenie nie je úplné. </a:t>
            </a:r>
          </a:p>
          <a:p>
            <a:pPr>
              <a:buFont typeface="Wingdings" panose="05000000000000000000" pitchFamily="2" charset="2"/>
              <a:buChar char="§"/>
            </a:pPr>
            <a:r>
              <a:rPr lang="sk-SK" sz="2400" b="1" i="1" dirty="0">
                <a:solidFill>
                  <a:schemeClr val="tx1"/>
                </a:solidFill>
              </a:rPr>
              <a:t>Správny orgán je povinný vybaviť ohlásenie do 30 dní odo dňa doručenia ohlásenia.</a:t>
            </a:r>
          </a:p>
          <a:p>
            <a:pPr>
              <a:buFont typeface="Wingdings" panose="05000000000000000000" pitchFamily="2" charset="2"/>
              <a:buChar char="§"/>
            </a:pPr>
            <a:r>
              <a:rPr lang="sk-SK" sz="2400" b="1" i="1" dirty="0">
                <a:solidFill>
                  <a:schemeClr val="tx1"/>
                </a:solidFill>
              </a:rPr>
              <a:t>Súhlas stavebného úradu s ohlásením sa realizuje prostredníctvom:</a:t>
            </a:r>
          </a:p>
          <a:p>
            <a:pPr>
              <a:buFont typeface="Wingdings" panose="05000000000000000000" pitchFamily="2" charset="2"/>
              <a:buChar char="q"/>
            </a:pPr>
            <a:r>
              <a:rPr lang="sk-SK" sz="2400" u="sng" dirty="0">
                <a:solidFill>
                  <a:schemeClr val="tx1"/>
                </a:solidFill>
              </a:rPr>
              <a:t>overením projektu ohlásenej stavby </a:t>
            </a:r>
            <a:r>
              <a:rPr lang="sk-SK" sz="2400" dirty="0">
                <a:solidFill>
                  <a:schemeClr val="tx1"/>
                </a:solidFill>
              </a:rPr>
              <a:t>a </a:t>
            </a:r>
          </a:p>
          <a:p>
            <a:pPr>
              <a:buFont typeface="Wingdings" panose="05000000000000000000" pitchFamily="2" charset="2"/>
              <a:buChar char="q"/>
            </a:pPr>
            <a:r>
              <a:rPr lang="sk-SK" sz="2400" u="sng" dirty="0">
                <a:solidFill>
                  <a:schemeClr val="tx1"/>
                </a:solidFill>
              </a:rPr>
              <a:t>vydaním overovacej doložky</a:t>
            </a:r>
            <a:r>
              <a:rPr lang="sk-SK" sz="2400" dirty="0">
                <a:solidFill>
                  <a:schemeClr val="tx1"/>
                </a:solidFill>
              </a:rPr>
              <a:t>.</a:t>
            </a:r>
          </a:p>
          <a:p>
            <a:pPr>
              <a:buFont typeface="Wingdings" panose="05000000000000000000" pitchFamily="2" charset="2"/>
              <a:buChar char="v"/>
            </a:pPr>
            <a:r>
              <a:rPr lang="sk-SK" sz="2400" b="1" i="1" dirty="0">
                <a:solidFill>
                  <a:schemeClr val="tx1"/>
                </a:solidFill>
              </a:rPr>
              <a:t>Projekt ohlásenej stavby overí, len ak sú záväzné stanoviská súhlasné; </a:t>
            </a:r>
          </a:p>
          <a:p>
            <a:pPr>
              <a:buFont typeface="Wingdings" panose="05000000000000000000" pitchFamily="2" charset="2"/>
              <a:buChar char="v"/>
            </a:pPr>
            <a:r>
              <a:rPr lang="sk-SK" sz="2400" b="1" i="1" dirty="0">
                <a:solidFill>
                  <a:schemeClr val="tx1"/>
                </a:solidFill>
              </a:rPr>
              <a:t>Inak ohlásenie vrátane príloh s uvedením dôvodu vráti žiadateľovi.</a:t>
            </a:r>
          </a:p>
          <a:p>
            <a:endParaRPr lang="sk-SK" dirty="0"/>
          </a:p>
          <a:p>
            <a:endParaRPr lang="sk-SK" dirty="0"/>
          </a:p>
        </p:txBody>
      </p:sp>
      <p:pic>
        <p:nvPicPr>
          <p:cNvPr id="4" name="Obrázok 3">
            <a:extLst>
              <a:ext uri="{FF2B5EF4-FFF2-40B4-BE49-F238E27FC236}">
                <a16:creationId xmlns:a16="http://schemas.microsoft.com/office/drawing/2014/main" id="{1C2C01B9-8DB7-AACA-A465-26C324CDF9CE}"/>
              </a:ext>
            </a:extLst>
          </p:cNvPr>
          <p:cNvPicPr>
            <a:picLocks noChangeAspect="1"/>
          </p:cNvPicPr>
          <p:nvPr/>
        </p:nvPicPr>
        <p:blipFill>
          <a:blip r:embed="rId2"/>
          <a:stretch>
            <a:fillRect/>
          </a:stretch>
        </p:blipFill>
        <p:spPr>
          <a:xfrm>
            <a:off x="10710625" y="5797257"/>
            <a:ext cx="1072989" cy="987638"/>
          </a:xfrm>
          <a:prstGeom prst="rect">
            <a:avLst/>
          </a:prstGeom>
        </p:spPr>
      </p:pic>
    </p:spTree>
    <p:extLst>
      <p:ext uri="{BB962C8B-B14F-4D97-AF65-F5344CB8AC3E}">
        <p14:creationId xmlns:p14="http://schemas.microsoft.com/office/powerpoint/2010/main" val="322516057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84DD6B-80B1-EE1E-3AB6-FA2474191142}"/>
              </a:ext>
            </a:extLst>
          </p:cNvPr>
          <p:cNvSpPr>
            <a:spLocks noGrp="1"/>
          </p:cNvSpPr>
          <p:nvPr>
            <p:ph type="title"/>
          </p:nvPr>
        </p:nvSpPr>
        <p:spPr>
          <a:xfrm>
            <a:off x="888521" y="163902"/>
            <a:ext cx="10541479" cy="1259456"/>
          </a:xfrm>
        </p:spPr>
        <p:txBody>
          <a:bodyPr>
            <a:noAutofit/>
          </a:bodyPr>
          <a:lstStyle/>
          <a:p>
            <a:r>
              <a:rPr lang="sk-SK" sz="4800" dirty="0"/>
              <a:t>5. Overenie projektu ohlásenej stavby</a:t>
            </a:r>
          </a:p>
        </p:txBody>
      </p:sp>
      <p:sp>
        <p:nvSpPr>
          <p:cNvPr id="3" name="Zástupný objekt pre obsah 2">
            <a:extLst>
              <a:ext uri="{FF2B5EF4-FFF2-40B4-BE49-F238E27FC236}">
                <a16:creationId xmlns:a16="http://schemas.microsoft.com/office/drawing/2014/main" id="{1E76F2D7-54B2-85AE-339F-5CA40E4F226B}"/>
              </a:ext>
            </a:extLst>
          </p:cNvPr>
          <p:cNvSpPr>
            <a:spLocks noGrp="1"/>
          </p:cNvSpPr>
          <p:nvPr>
            <p:ph idx="1"/>
          </p:nvPr>
        </p:nvSpPr>
        <p:spPr>
          <a:xfrm>
            <a:off x="1000663" y="1535501"/>
            <a:ext cx="10429337" cy="4710023"/>
          </a:xfrm>
        </p:spPr>
        <p:txBody>
          <a:bodyPr>
            <a:normAutofit fontScale="25000" lnSpcReduction="20000"/>
          </a:bodyPr>
          <a:lstStyle/>
          <a:p>
            <a:pPr>
              <a:buFont typeface="Wingdings" panose="05000000000000000000" pitchFamily="2" charset="2"/>
              <a:buChar char="§"/>
            </a:pPr>
            <a:r>
              <a:rPr lang="sk-SK" sz="8800" dirty="0">
                <a:solidFill>
                  <a:schemeClr val="tx1"/>
                </a:solidFill>
              </a:rPr>
              <a:t>Overenie projektu ohlásenej stavby sa vykoná </a:t>
            </a:r>
            <a:r>
              <a:rPr lang="sk-SK" sz="8800" b="1" dirty="0">
                <a:solidFill>
                  <a:schemeClr val="tx1"/>
                </a:solidFill>
              </a:rPr>
              <a:t>overovacou doložkou. </a:t>
            </a:r>
          </a:p>
          <a:p>
            <a:pPr>
              <a:buFont typeface="Wingdings" panose="05000000000000000000" pitchFamily="2" charset="2"/>
              <a:buChar char="§"/>
            </a:pPr>
            <a:r>
              <a:rPr lang="sk-SK" sz="8800" b="1" dirty="0">
                <a:solidFill>
                  <a:schemeClr val="tx1"/>
                </a:solidFill>
              </a:rPr>
              <a:t>Overovacia doložka obsahuje </a:t>
            </a:r>
            <a:r>
              <a:rPr lang="sk-SK" sz="8800" dirty="0">
                <a:solidFill>
                  <a:schemeClr val="tx1"/>
                </a:solidFill>
              </a:rPr>
              <a:t>:</a:t>
            </a:r>
          </a:p>
          <a:p>
            <a:pPr>
              <a:buFont typeface="Wingdings" panose="05000000000000000000" pitchFamily="2" charset="2"/>
              <a:buChar char="q"/>
            </a:pPr>
            <a:r>
              <a:rPr lang="sk-SK" sz="8800" dirty="0">
                <a:solidFill>
                  <a:schemeClr val="tx1"/>
                </a:solidFill>
              </a:rPr>
              <a:t>spisové číslo, </a:t>
            </a:r>
          </a:p>
          <a:p>
            <a:pPr>
              <a:buFont typeface="Wingdings" panose="05000000000000000000" pitchFamily="2" charset="2"/>
              <a:buChar char="q"/>
            </a:pPr>
            <a:r>
              <a:rPr lang="sk-SK" sz="8800" dirty="0">
                <a:solidFill>
                  <a:schemeClr val="tx1"/>
                </a:solidFill>
              </a:rPr>
              <a:t>dátum overenia a </a:t>
            </a:r>
          </a:p>
          <a:p>
            <a:pPr>
              <a:buFont typeface="Wingdings" panose="05000000000000000000" pitchFamily="2" charset="2"/>
              <a:buChar char="q"/>
            </a:pPr>
            <a:r>
              <a:rPr lang="sk-SK" sz="8800" dirty="0">
                <a:solidFill>
                  <a:schemeClr val="tx1"/>
                </a:solidFill>
              </a:rPr>
              <a:t>podpis vedúceho správneho orgánu s uvedením jeho celého mena, priezviska a funkcie.</a:t>
            </a:r>
          </a:p>
          <a:p>
            <a:pPr>
              <a:buFont typeface="Wingdings" panose="05000000000000000000" pitchFamily="2" charset="2"/>
              <a:buChar char="v"/>
            </a:pPr>
            <a:r>
              <a:rPr lang="sk-SK" sz="8800" b="1" i="1" dirty="0">
                <a:solidFill>
                  <a:schemeClr val="tx1"/>
                </a:solidFill>
              </a:rPr>
              <a:t>Ak stavebný úrad neoverí projekt ohlásenej drobnej stavby, resp. stavebnej úpravy  </a:t>
            </a:r>
            <a:r>
              <a:rPr lang="sk-SK" sz="8800" i="1" dirty="0">
                <a:solidFill>
                  <a:schemeClr val="tx1"/>
                </a:solidFill>
              </a:rPr>
              <a:t>v informačnom systému, tak sa má za to, že</a:t>
            </a:r>
            <a:r>
              <a:rPr lang="sk-SK" sz="8800" b="1" i="1" dirty="0">
                <a:solidFill>
                  <a:schemeClr val="tx1"/>
                </a:solidFill>
              </a:rPr>
              <a:t> overovaciu doložku vydal (fikcia vydania overovacej doložky).</a:t>
            </a:r>
          </a:p>
          <a:p>
            <a:pPr>
              <a:buFont typeface="Wingdings" panose="05000000000000000000" pitchFamily="2" charset="2"/>
              <a:buChar char="v"/>
            </a:pPr>
            <a:r>
              <a:rPr lang="sk-SK" sz="8800" b="1" i="1" dirty="0">
                <a:solidFill>
                  <a:schemeClr val="tx1"/>
                </a:solidFill>
              </a:rPr>
              <a:t>Overenie projektu stavby na ohlásenie nenahrádza </a:t>
            </a:r>
            <a:r>
              <a:rPr lang="sk-SK" sz="8800" i="1" dirty="0">
                <a:solidFill>
                  <a:schemeClr val="tx1"/>
                </a:solidFill>
              </a:rPr>
              <a:t>rozhodnutia, stanoviská, vyjadrenia, súhlasy alebo iné opatrenia dotknutých orgánov a dotknutých právnických osôb požadované podľa osobitných predpisov.</a:t>
            </a:r>
          </a:p>
          <a:p>
            <a:pPr>
              <a:buFont typeface="Wingdings" panose="05000000000000000000" pitchFamily="2" charset="2"/>
              <a:buChar char="v"/>
            </a:pPr>
            <a:r>
              <a:rPr lang="sk-SK" sz="8800" b="1" i="1" dirty="0">
                <a:solidFill>
                  <a:schemeClr val="tx1"/>
                </a:solidFill>
              </a:rPr>
              <a:t>Ohlásené stavebné práce </a:t>
            </a:r>
            <a:r>
              <a:rPr lang="sk-SK" sz="8800" i="1" dirty="0">
                <a:solidFill>
                  <a:schemeClr val="tx1"/>
                </a:solidFill>
              </a:rPr>
              <a:t>možno začať uskutočňovať</a:t>
            </a:r>
            <a:r>
              <a:rPr lang="sk-SK" sz="8800" b="1" i="1" dirty="0">
                <a:solidFill>
                  <a:schemeClr val="tx1"/>
                </a:solidFill>
              </a:rPr>
              <a:t> do troch rokov </a:t>
            </a:r>
            <a:r>
              <a:rPr lang="sk-SK" sz="8800" i="1" dirty="0">
                <a:solidFill>
                  <a:schemeClr val="tx1"/>
                </a:solidFill>
              </a:rPr>
              <a:t>odo dňa </a:t>
            </a:r>
          </a:p>
          <a:p>
            <a:pPr marL="0" indent="0">
              <a:buNone/>
            </a:pPr>
            <a:r>
              <a:rPr lang="sk-SK" sz="8800" i="1" dirty="0">
                <a:solidFill>
                  <a:schemeClr val="tx1"/>
                </a:solidFill>
              </a:rPr>
              <a:t>   overenia projektu ohlásenej stavby.</a:t>
            </a:r>
          </a:p>
          <a:p>
            <a:pPr>
              <a:buFont typeface="Wingdings" panose="05000000000000000000" pitchFamily="2" charset="2"/>
              <a:buChar char="v"/>
            </a:pPr>
            <a:endParaRPr lang="sk-SK" sz="2800" b="1" i="1" dirty="0">
              <a:solidFill>
                <a:schemeClr val="tx1"/>
              </a:solidFill>
            </a:endParaRPr>
          </a:p>
          <a:p>
            <a:pPr>
              <a:buFont typeface="Wingdings" panose="05000000000000000000" pitchFamily="2" charset="2"/>
              <a:buChar char="v"/>
            </a:pPr>
            <a:endParaRPr lang="sk-SK" sz="2800" b="1" i="1" dirty="0">
              <a:solidFill>
                <a:schemeClr val="tx1"/>
              </a:solidFill>
            </a:endParaRPr>
          </a:p>
          <a:p>
            <a:pPr marL="0" indent="0">
              <a:buNone/>
            </a:pPr>
            <a:endParaRPr lang="sk-SK" sz="2800" dirty="0">
              <a:solidFill>
                <a:schemeClr val="tx1"/>
              </a:solidFill>
            </a:endParaRPr>
          </a:p>
        </p:txBody>
      </p:sp>
      <p:pic>
        <p:nvPicPr>
          <p:cNvPr id="5" name="Obrázok 4">
            <a:extLst>
              <a:ext uri="{FF2B5EF4-FFF2-40B4-BE49-F238E27FC236}">
                <a16:creationId xmlns:a16="http://schemas.microsoft.com/office/drawing/2014/main" id="{ECF4EE31-5134-1CA3-057F-57140F74DE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1816640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BE21A6-E716-9664-34FE-BF31A6567B1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BA6D28D2-49C8-7CAE-A97E-1AA7720B1DBA}"/>
              </a:ext>
            </a:extLst>
          </p:cNvPr>
          <p:cNvSpPr>
            <a:spLocks noGrp="1"/>
          </p:cNvSpPr>
          <p:nvPr>
            <p:ph type="title"/>
          </p:nvPr>
        </p:nvSpPr>
        <p:spPr>
          <a:xfrm>
            <a:off x="957532" y="232914"/>
            <a:ext cx="10472468" cy="905774"/>
          </a:xfrm>
        </p:spPr>
        <p:txBody>
          <a:bodyPr>
            <a:normAutofit/>
          </a:bodyPr>
          <a:lstStyle/>
          <a:p>
            <a:r>
              <a:rPr lang="sk-SK" sz="4800" dirty="0"/>
              <a:t>6. Postup pri vrátení ohlásenia</a:t>
            </a:r>
          </a:p>
        </p:txBody>
      </p:sp>
      <p:sp>
        <p:nvSpPr>
          <p:cNvPr id="3" name="Zástupný objekt pre obsah 2">
            <a:extLst>
              <a:ext uri="{FF2B5EF4-FFF2-40B4-BE49-F238E27FC236}">
                <a16:creationId xmlns:a16="http://schemas.microsoft.com/office/drawing/2014/main" id="{BA10B133-11DC-84F8-F51A-EB0B186449E6}"/>
              </a:ext>
            </a:extLst>
          </p:cNvPr>
          <p:cNvSpPr>
            <a:spLocks noGrp="1"/>
          </p:cNvSpPr>
          <p:nvPr>
            <p:ph idx="1"/>
          </p:nvPr>
        </p:nvSpPr>
        <p:spPr>
          <a:xfrm>
            <a:off x="957532" y="1014984"/>
            <a:ext cx="10472468" cy="4864609"/>
          </a:xfrm>
        </p:spPr>
        <p:txBody>
          <a:bodyPr>
            <a:normAutofit/>
          </a:bodyPr>
          <a:lstStyle/>
          <a:p>
            <a:pPr>
              <a:buFont typeface="Wingdings" panose="05000000000000000000" pitchFamily="2" charset="2"/>
              <a:buChar char="§"/>
            </a:pPr>
            <a:r>
              <a:rPr lang="sk-SK" dirty="0">
                <a:solidFill>
                  <a:schemeClr val="tx1"/>
                </a:solidFill>
              </a:rPr>
              <a:t>V prípade vrátenia ohlásenia stavebným úradom má stavebník </a:t>
            </a:r>
            <a:r>
              <a:rPr lang="sk-SK" b="1" dirty="0">
                <a:solidFill>
                  <a:schemeClr val="tx1"/>
                </a:solidFill>
              </a:rPr>
              <a:t>možnosť podať podnet na preskúmanie postupu </a:t>
            </a:r>
            <a:r>
              <a:rPr lang="sk-SK" dirty="0">
                <a:solidFill>
                  <a:schemeClr val="tx1"/>
                </a:solidFill>
              </a:rPr>
              <a:t>správneho orgánu:</a:t>
            </a:r>
          </a:p>
          <a:p>
            <a:pPr>
              <a:buFont typeface="Wingdings" panose="05000000000000000000" pitchFamily="2" charset="2"/>
              <a:buChar char="q"/>
            </a:pPr>
            <a:r>
              <a:rPr lang="sk-SK" dirty="0">
                <a:solidFill>
                  <a:schemeClr val="tx1"/>
                </a:solidFill>
              </a:rPr>
              <a:t>podnet predkladá odvolaciemu orgánu </a:t>
            </a:r>
            <a:r>
              <a:rPr lang="sk-SK" b="1" dirty="0">
                <a:solidFill>
                  <a:schemeClr val="tx1"/>
                </a:solidFill>
              </a:rPr>
              <a:t>do 10 pracovných dní </a:t>
            </a:r>
            <a:r>
              <a:rPr lang="sk-SK" dirty="0">
                <a:solidFill>
                  <a:schemeClr val="tx1"/>
                </a:solidFill>
              </a:rPr>
              <a:t>odo dňa doručenia vráteného ohlásenia. </a:t>
            </a:r>
          </a:p>
          <a:p>
            <a:pPr>
              <a:buFont typeface="Wingdings" panose="05000000000000000000" pitchFamily="2" charset="2"/>
              <a:buChar char="q"/>
            </a:pPr>
            <a:r>
              <a:rPr lang="sk-SK" dirty="0">
                <a:solidFill>
                  <a:schemeClr val="tx1"/>
                </a:solidFill>
              </a:rPr>
              <a:t>K podnetu je žiadateľ povinný predložiť ohlásenie v rozsahu, v akom bolo predložené správnemu orgánu.</a:t>
            </a:r>
          </a:p>
          <a:p>
            <a:pPr>
              <a:buFont typeface="Wingdings" panose="05000000000000000000" pitchFamily="2" charset="2"/>
              <a:buChar char="§"/>
            </a:pPr>
            <a:r>
              <a:rPr lang="sk-SK" dirty="0">
                <a:solidFill>
                  <a:schemeClr val="tx1"/>
                </a:solidFill>
              </a:rPr>
              <a:t>Odvolací orgán preskúma v lehote 30 dní odo dňa doručenia podnetu postup správneho orgánu a ak </a:t>
            </a:r>
          </a:p>
          <a:p>
            <a:pPr>
              <a:buFont typeface="Wingdings" panose="05000000000000000000" pitchFamily="2" charset="2"/>
              <a:buChar char="q"/>
            </a:pPr>
            <a:r>
              <a:rPr lang="sk-SK" b="1" dirty="0">
                <a:solidFill>
                  <a:schemeClr val="tx1"/>
                </a:solidFill>
              </a:rPr>
              <a:t>zistí nesprávny postup vráti s pokynom </a:t>
            </a:r>
            <a:r>
              <a:rPr lang="sk-SK" dirty="0">
                <a:solidFill>
                  <a:schemeClr val="tx1"/>
                </a:solidFill>
              </a:rPr>
              <a:t>na vybavenie ohlásenie správnemu orgánu. </a:t>
            </a:r>
          </a:p>
          <a:p>
            <a:pPr>
              <a:buFont typeface="Wingdings" panose="05000000000000000000" pitchFamily="2" charset="2"/>
              <a:buChar char="q"/>
            </a:pPr>
            <a:r>
              <a:rPr lang="sk-SK" b="1" dirty="0">
                <a:solidFill>
                  <a:schemeClr val="tx1"/>
                </a:solidFill>
              </a:rPr>
              <a:t>nezistí nesprávny postup správneho orgánu, podnet zamietne </a:t>
            </a:r>
            <a:r>
              <a:rPr lang="sk-SK" dirty="0">
                <a:solidFill>
                  <a:schemeClr val="tx1"/>
                </a:solidFill>
              </a:rPr>
              <a:t>a vráti žiadosť s prílohami žiadateľovi.</a:t>
            </a:r>
          </a:p>
        </p:txBody>
      </p:sp>
      <p:pic>
        <p:nvPicPr>
          <p:cNvPr id="5" name="Obrázok 4">
            <a:extLst>
              <a:ext uri="{FF2B5EF4-FFF2-40B4-BE49-F238E27FC236}">
                <a16:creationId xmlns:a16="http://schemas.microsoft.com/office/drawing/2014/main" id="{842F9E1C-2FB6-7A0C-1D70-D654E22C7F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46787560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69DA7-883C-B780-C62D-2654A4326CA9}"/>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E5207042-6914-6DB5-93B5-AF294AECD451}"/>
              </a:ext>
            </a:extLst>
          </p:cNvPr>
          <p:cNvSpPr>
            <a:spLocks noGrp="1"/>
          </p:cNvSpPr>
          <p:nvPr>
            <p:ph type="title"/>
          </p:nvPr>
        </p:nvSpPr>
        <p:spPr>
          <a:xfrm>
            <a:off x="3242930" y="747084"/>
            <a:ext cx="8187070" cy="4391431"/>
          </a:xfrm>
        </p:spPr>
        <p:txBody>
          <a:bodyPr>
            <a:noAutofit/>
          </a:bodyPr>
          <a:lstStyle/>
          <a:p>
            <a:pPr algn="ctr"/>
            <a:r>
              <a:rPr lang="sk-SK" sz="4800" dirty="0"/>
              <a:t>Kolaudácia</a:t>
            </a:r>
            <a:endParaRPr lang="en-GB" sz="4800" dirty="0"/>
          </a:p>
        </p:txBody>
      </p:sp>
      <p:sp>
        <p:nvSpPr>
          <p:cNvPr id="5" name="Zástupný text 4">
            <a:extLst>
              <a:ext uri="{FF2B5EF4-FFF2-40B4-BE49-F238E27FC236}">
                <a16:creationId xmlns:a16="http://schemas.microsoft.com/office/drawing/2014/main" id="{2275171C-9BCD-1C84-77A6-E14636EB60D7}"/>
              </a:ext>
            </a:extLst>
          </p:cNvPr>
          <p:cNvSpPr>
            <a:spLocks noGrp="1"/>
          </p:cNvSpPr>
          <p:nvPr>
            <p:ph type="body" idx="1"/>
          </p:nvPr>
        </p:nvSpPr>
        <p:spPr/>
        <p:txBody>
          <a:bodyPr/>
          <a:lstStyle/>
          <a:p>
            <a:r>
              <a:rPr lang="sk-SK" dirty="0"/>
              <a:t>Účinná od 1.4.2025</a:t>
            </a:r>
            <a:endParaRPr lang="en-GB" dirty="0"/>
          </a:p>
        </p:txBody>
      </p:sp>
      <p:pic>
        <p:nvPicPr>
          <p:cNvPr id="3" name="Obrázok 2">
            <a:extLst>
              <a:ext uri="{FF2B5EF4-FFF2-40B4-BE49-F238E27FC236}">
                <a16:creationId xmlns:a16="http://schemas.microsoft.com/office/drawing/2014/main" id="{A1747B7D-6535-333F-3561-05AFCBE587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9237098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91A62D-AF28-6504-EB2E-A40355AF4D10}"/>
              </a:ext>
            </a:extLst>
          </p:cNvPr>
          <p:cNvSpPr>
            <a:spLocks noGrp="1"/>
          </p:cNvSpPr>
          <p:nvPr>
            <p:ph type="title"/>
          </p:nvPr>
        </p:nvSpPr>
        <p:spPr>
          <a:xfrm>
            <a:off x="1113678" y="345063"/>
            <a:ext cx="10178322" cy="938415"/>
          </a:xfrm>
        </p:spPr>
        <p:txBody>
          <a:bodyPr>
            <a:normAutofit/>
          </a:bodyPr>
          <a:lstStyle/>
          <a:p>
            <a:r>
              <a:rPr lang="pl-PL" sz="4800" dirty="0"/>
              <a:t>1. Stavby podliehajúce kolaudácii</a:t>
            </a:r>
            <a:endParaRPr lang="sk-SK" sz="4800" dirty="0"/>
          </a:p>
        </p:txBody>
      </p:sp>
      <p:sp>
        <p:nvSpPr>
          <p:cNvPr id="3" name="Zástupný objekt pre obsah 2">
            <a:extLst>
              <a:ext uri="{FF2B5EF4-FFF2-40B4-BE49-F238E27FC236}">
                <a16:creationId xmlns:a16="http://schemas.microsoft.com/office/drawing/2014/main" id="{DA418A79-E18F-91C3-30F6-FF1410B1DE5D}"/>
              </a:ext>
            </a:extLst>
          </p:cNvPr>
          <p:cNvSpPr>
            <a:spLocks noGrp="1"/>
          </p:cNvSpPr>
          <p:nvPr>
            <p:ph idx="1"/>
          </p:nvPr>
        </p:nvSpPr>
        <p:spPr>
          <a:xfrm>
            <a:off x="1006839" y="1191404"/>
            <a:ext cx="10178322" cy="4536536"/>
          </a:xfrm>
        </p:spPr>
        <p:txBody>
          <a:bodyPr>
            <a:noAutofit/>
          </a:bodyPr>
          <a:lstStyle/>
          <a:p>
            <a:r>
              <a:rPr lang="sk-SK" sz="2800" b="1" i="1" dirty="0">
                <a:solidFill>
                  <a:schemeClr val="tx1"/>
                </a:solidFill>
              </a:rPr>
              <a:t>Dokončenú stavbu alebo jej časť spôsobilú na samostatné užívanie možno uviesť do trvalého užívania až po kolaudácii stavby</a:t>
            </a:r>
            <a:r>
              <a:rPr lang="sk-SK" sz="2800" dirty="0">
                <a:solidFill>
                  <a:schemeClr val="tx1"/>
                </a:solidFill>
              </a:rPr>
              <a:t>, ak sa kolaudácia stavby vyžaduje.</a:t>
            </a:r>
          </a:p>
          <a:p>
            <a:r>
              <a:rPr lang="sk-SK" sz="2800" dirty="0">
                <a:solidFill>
                  <a:schemeClr val="tx1"/>
                </a:solidFill>
              </a:rPr>
              <a:t>Kolaudácia sa vyžaduje na novú stavbu, zmenu dokončenej stavby a terénnu úpravu, na ktorú bolo potrebné rozhodnutie o stavebnom zámere. </a:t>
            </a:r>
          </a:p>
          <a:p>
            <a:r>
              <a:rPr lang="sk-SK" sz="2800" b="1" dirty="0">
                <a:solidFill>
                  <a:schemeClr val="tx1"/>
                </a:solidFill>
              </a:rPr>
              <a:t>Kolaudačné osvedčenie vydáva stavebný úrad.</a:t>
            </a:r>
          </a:p>
          <a:p>
            <a:r>
              <a:rPr lang="sk-SK" sz="2800" b="1" dirty="0">
                <a:solidFill>
                  <a:schemeClr val="tx1"/>
                </a:solidFill>
              </a:rPr>
              <a:t>Kolaudácia sa nevyžaduje na stavby, ktoré sa ohlasujú a stavebné úpravy.</a:t>
            </a:r>
          </a:p>
        </p:txBody>
      </p:sp>
      <p:pic>
        <p:nvPicPr>
          <p:cNvPr id="5" name="Obrázok 4">
            <a:extLst>
              <a:ext uri="{FF2B5EF4-FFF2-40B4-BE49-F238E27FC236}">
                <a16:creationId xmlns:a16="http://schemas.microsoft.com/office/drawing/2014/main" id="{CA3107EE-E752-CD40-7167-662A5E282F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895508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22B370-C81C-358F-E5FA-C61EA307463C}"/>
              </a:ext>
            </a:extLst>
          </p:cNvPr>
          <p:cNvSpPr>
            <a:spLocks noGrp="1"/>
          </p:cNvSpPr>
          <p:nvPr>
            <p:ph type="title"/>
          </p:nvPr>
        </p:nvSpPr>
        <p:spPr>
          <a:xfrm>
            <a:off x="992037" y="129396"/>
            <a:ext cx="10437963" cy="966159"/>
          </a:xfrm>
        </p:spPr>
        <p:txBody>
          <a:bodyPr>
            <a:normAutofit fontScale="90000"/>
          </a:bodyPr>
          <a:lstStyle/>
          <a:p>
            <a:r>
              <a:rPr lang="sk-SK" sz="5300" dirty="0">
                <a:solidFill>
                  <a:schemeClr val="tx1"/>
                </a:solidFill>
              </a:rPr>
              <a:t>3. Vyhlášky k zákonu č. 200/2022</a:t>
            </a:r>
            <a:br>
              <a:rPr lang="sk-SK" sz="4400" b="1" dirty="0">
                <a:solidFill>
                  <a:schemeClr val="tx1"/>
                </a:solidFill>
              </a:rPr>
            </a:br>
            <a:endParaRPr lang="en-GB" sz="4400" dirty="0"/>
          </a:p>
        </p:txBody>
      </p:sp>
      <p:sp>
        <p:nvSpPr>
          <p:cNvPr id="3" name="Zástupný objekt pre obsah 2">
            <a:extLst>
              <a:ext uri="{FF2B5EF4-FFF2-40B4-BE49-F238E27FC236}">
                <a16:creationId xmlns:a16="http://schemas.microsoft.com/office/drawing/2014/main" id="{5552D87F-2724-D09B-CEBA-A91627EB48C6}"/>
              </a:ext>
            </a:extLst>
          </p:cNvPr>
          <p:cNvSpPr>
            <a:spLocks noGrp="1"/>
          </p:cNvSpPr>
          <p:nvPr>
            <p:ph idx="1"/>
          </p:nvPr>
        </p:nvSpPr>
        <p:spPr>
          <a:xfrm>
            <a:off x="1061049" y="1319843"/>
            <a:ext cx="10368951" cy="5046452"/>
          </a:xfrm>
        </p:spPr>
        <p:txBody>
          <a:bodyPr>
            <a:normAutofit lnSpcReduction="10000"/>
          </a:bodyPr>
          <a:lstStyle/>
          <a:p>
            <a:pPr marL="457200" indent="-457200">
              <a:buFont typeface="+mj-lt"/>
              <a:buAutoNum type="alphaLcParenR"/>
            </a:pPr>
            <a:r>
              <a:rPr lang="sk-SK" sz="2400" b="1" dirty="0">
                <a:solidFill>
                  <a:schemeClr val="tx1"/>
                </a:solidFill>
              </a:rPr>
              <a:t>Vyhláška č. 392/2023 Z. z., </a:t>
            </a:r>
            <a:r>
              <a:rPr lang="sk-SK" sz="2400" dirty="0">
                <a:solidFill>
                  <a:schemeClr val="tx1"/>
                </a:solidFill>
              </a:rPr>
              <a:t>o obsahu a spôsobe spracovania územnoplánovacej dokumentácie a o územnoplánovacích podkladoch a všeobecných požiadavkách na priestorové usporiadanie územia a funkčné využívanie územia;</a:t>
            </a:r>
          </a:p>
          <a:p>
            <a:pPr marL="457200" indent="-457200">
              <a:buFont typeface="+mj-lt"/>
              <a:buAutoNum type="alphaLcParenR"/>
            </a:pPr>
            <a:r>
              <a:rPr lang="sk-SK" sz="2400" b="1" dirty="0">
                <a:solidFill>
                  <a:schemeClr val="tx1"/>
                </a:solidFill>
              </a:rPr>
              <a:t>Vyhláška č. 49/2024 Z. z., </a:t>
            </a:r>
            <a:r>
              <a:rPr lang="sk-SK" sz="2400" dirty="0">
                <a:solidFill>
                  <a:schemeClr val="tx1"/>
                </a:solidFill>
              </a:rPr>
              <a:t>ktorou sa ustanovuje obsah a forma žiadosti o zápis do registra odborne spôsobilých osôb a spôsob overenia odbornej spôsobilosti;</a:t>
            </a:r>
          </a:p>
          <a:p>
            <a:pPr marL="457200" indent="-457200">
              <a:buFont typeface="+mj-lt"/>
              <a:buAutoNum type="alphaLcParenR"/>
            </a:pPr>
            <a:r>
              <a:rPr lang="sk-SK" sz="2400" b="1" dirty="0">
                <a:solidFill>
                  <a:schemeClr val="tx1"/>
                </a:solidFill>
              </a:rPr>
              <a:t>Vyhláška č. 69/2024 Z. z., </a:t>
            </a:r>
            <a:r>
              <a:rPr lang="sk-SK" sz="2400" dirty="0">
                <a:solidFill>
                  <a:schemeClr val="tx1"/>
                </a:solidFill>
              </a:rPr>
              <a:t>o územnotechnických požiadavkách na výstavbu;</a:t>
            </a:r>
          </a:p>
          <a:p>
            <a:pPr marL="457200" indent="-457200">
              <a:buFont typeface="+mj-lt"/>
              <a:buAutoNum type="alphaLcParenR"/>
            </a:pPr>
            <a:r>
              <a:rPr lang="sk-SK" sz="2400" b="1" dirty="0">
                <a:solidFill>
                  <a:schemeClr val="tx1"/>
                </a:solidFill>
              </a:rPr>
              <a:t>Vyhláška č. 54/2024 Z. z., </a:t>
            </a:r>
            <a:r>
              <a:rPr lang="sk-SK" sz="2400" dirty="0">
                <a:solidFill>
                  <a:schemeClr val="tx1"/>
                </a:solidFill>
              </a:rPr>
              <a:t>ktorou sa ustanovujú vzory formulárov používané informačným systémom územného plánovania a výstavby; </a:t>
            </a:r>
          </a:p>
          <a:p>
            <a:pPr marL="457200" indent="-457200">
              <a:lnSpc>
                <a:spcPct val="120000"/>
              </a:lnSpc>
              <a:buFont typeface="+mj-lt"/>
              <a:buAutoNum type="alphaLcParenR"/>
            </a:pPr>
            <a:r>
              <a:rPr lang="sk-SK" sz="2400" b="1" dirty="0">
                <a:solidFill>
                  <a:schemeClr val="tx1"/>
                </a:solidFill>
              </a:rPr>
              <a:t>Vyhláška  č.153/2024 </a:t>
            </a:r>
            <a:r>
              <a:rPr lang="sk-SK" sz="2400" b="1" dirty="0" err="1">
                <a:solidFill>
                  <a:schemeClr val="tx1"/>
                </a:solidFill>
              </a:rPr>
              <a:t>Z.z</a:t>
            </a:r>
            <a:r>
              <a:rPr lang="sk-SK" sz="2400" b="1" dirty="0">
                <a:solidFill>
                  <a:schemeClr val="tx1"/>
                </a:solidFill>
              </a:rPr>
              <a:t>., </a:t>
            </a:r>
            <a:r>
              <a:rPr lang="sk-SK" sz="2400" dirty="0">
                <a:solidFill>
                  <a:schemeClr val="tx1"/>
                </a:solidFill>
              </a:rPr>
              <a:t>o štandardoch a metodike spracovania územnoplánovacej dokumentácie a územnoplánovacích podkladov. </a:t>
            </a:r>
          </a:p>
          <a:p>
            <a:endParaRPr lang="en-GB" dirty="0">
              <a:solidFill>
                <a:schemeClr val="tx1"/>
              </a:solidFill>
            </a:endParaRPr>
          </a:p>
        </p:txBody>
      </p:sp>
      <p:pic>
        <p:nvPicPr>
          <p:cNvPr id="4" name="Obrázok 3">
            <a:extLst>
              <a:ext uri="{FF2B5EF4-FFF2-40B4-BE49-F238E27FC236}">
                <a16:creationId xmlns:a16="http://schemas.microsoft.com/office/drawing/2014/main" id="{6DA1671B-7FD6-45E8-F4A1-E753840C6D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14044252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ADE5E7-8C4C-B564-0367-B9AAF3B43D9A}"/>
              </a:ext>
            </a:extLst>
          </p:cNvPr>
          <p:cNvSpPr>
            <a:spLocks noGrp="1"/>
          </p:cNvSpPr>
          <p:nvPr>
            <p:ph type="title"/>
          </p:nvPr>
        </p:nvSpPr>
        <p:spPr>
          <a:xfrm>
            <a:off x="1251678" y="382385"/>
            <a:ext cx="10178322" cy="752148"/>
          </a:xfrm>
        </p:spPr>
        <p:txBody>
          <a:bodyPr>
            <a:normAutofit/>
          </a:bodyPr>
          <a:lstStyle/>
          <a:p>
            <a:r>
              <a:rPr lang="pl-PL" sz="4800" dirty="0"/>
              <a:t>2. Návrh na kolaudáciU a Prílohy</a:t>
            </a:r>
            <a:endParaRPr lang="sk-SK" sz="4800" dirty="0"/>
          </a:p>
        </p:txBody>
      </p:sp>
      <p:sp>
        <p:nvSpPr>
          <p:cNvPr id="3" name="Zástupný objekt pre obsah 2">
            <a:extLst>
              <a:ext uri="{FF2B5EF4-FFF2-40B4-BE49-F238E27FC236}">
                <a16:creationId xmlns:a16="http://schemas.microsoft.com/office/drawing/2014/main" id="{FBA974AF-E5FB-6729-E99F-F9BFA87B8145}"/>
              </a:ext>
            </a:extLst>
          </p:cNvPr>
          <p:cNvSpPr>
            <a:spLocks noGrp="1"/>
          </p:cNvSpPr>
          <p:nvPr>
            <p:ph idx="1"/>
          </p:nvPr>
        </p:nvSpPr>
        <p:spPr>
          <a:xfrm>
            <a:off x="992038" y="1250830"/>
            <a:ext cx="10333187" cy="5130920"/>
          </a:xfrm>
        </p:spPr>
        <p:txBody>
          <a:bodyPr>
            <a:normAutofit lnSpcReduction="10000"/>
          </a:bodyPr>
          <a:lstStyle/>
          <a:p>
            <a:pPr>
              <a:buFont typeface="Wingdings" panose="05000000000000000000" pitchFamily="2" charset="2"/>
              <a:buChar char="§"/>
            </a:pPr>
            <a:r>
              <a:rPr lang="sk-SK" sz="2400" b="1" dirty="0">
                <a:solidFill>
                  <a:schemeClr val="tx1"/>
                </a:solidFill>
              </a:rPr>
              <a:t>Kolaudácia začína na návrh stavebníka.</a:t>
            </a:r>
          </a:p>
          <a:p>
            <a:pPr>
              <a:buFont typeface="Wingdings" panose="05000000000000000000" pitchFamily="2" charset="2"/>
              <a:buChar char="§"/>
            </a:pPr>
            <a:r>
              <a:rPr lang="pl-PL" sz="2400" b="1" dirty="0">
                <a:solidFill>
                  <a:schemeClr val="tx1"/>
                </a:solidFill>
              </a:rPr>
              <a:t>Prílohou návrhu na kolaudáciu je podľa typu stavby:</a:t>
            </a:r>
          </a:p>
          <a:p>
            <a:pPr>
              <a:buFont typeface="Wingdings" panose="05000000000000000000" pitchFamily="2" charset="2"/>
              <a:buChar char="q"/>
            </a:pPr>
            <a:r>
              <a:rPr lang="sk-SK" sz="2400" dirty="0">
                <a:solidFill>
                  <a:schemeClr val="tx1"/>
                </a:solidFill>
              </a:rPr>
              <a:t>stavebný denník,</a:t>
            </a:r>
          </a:p>
          <a:p>
            <a:pPr>
              <a:buFont typeface="Wingdings" panose="05000000000000000000" pitchFamily="2" charset="2"/>
              <a:buChar char="q"/>
            </a:pPr>
            <a:r>
              <a:rPr lang="sk-SK" sz="2400" dirty="0">
                <a:solidFill>
                  <a:schemeClr val="tx1"/>
                </a:solidFill>
              </a:rPr>
              <a:t>záverečné stanovisko stavbyvedúceho,</a:t>
            </a:r>
          </a:p>
          <a:p>
            <a:pPr>
              <a:buFont typeface="Wingdings" panose="05000000000000000000" pitchFamily="2" charset="2"/>
              <a:buChar char="q"/>
            </a:pPr>
            <a:r>
              <a:rPr lang="sk-SK" sz="2400" dirty="0">
                <a:solidFill>
                  <a:schemeClr val="tx1"/>
                </a:solidFill>
              </a:rPr>
              <a:t>dokumentácia skutočného zhotovenia stavby,</a:t>
            </a:r>
          </a:p>
          <a:p>
            <a:pPr>
              <a:buFont typeface="Wingdings" panose="05000000000000000000" pitchFamily="2" charset="2"/>
              <a:buChar char="q"/>
            </a:pPr>
            <a:r>
              <a:rPr lang="sk-SK" sz="2400" dirty="0">
                <a:solidFill>
                  <a:schemeClr val="tx1"/>
                </a:solidFill>
              </a:rPr>
              <a:t>geodetická dokumentácia z vytýčenia priestorovej polohy stavby, kontrolný protokol o meraní priestorovej polohy stavby a geometrický plán na aktualizáciu katastrálneho operátu,</a:t>
            </a:r>
          </a:p>
          <a:p>
            <a:pPr>
              <a:buFont typeface="Wingdings" panose="05000000000000000000" pitchFamily="2" charset="2"/>
              <a:buChar char="q"/>
            </a:pPr>
            <a:r>
              <a:rPr lang="sk-SK" sz="2400" dirty="0">
                <a:solidFill>
                  <a:schemeClr val="tx1"/>
                </a:solidFill>
              </a:rPr>
              <a:t>protokol o odovzdaní a prevzatí stavby; stavebný úrad môže v odôvodnených prípadoch od protokolu upustiť,</a:t>
            </a:r>
          </a:p>
          <a:p>
            <a:pPr>
              <a:buFont typeface="Wingdings" panose="05000000000000000000" pitchFamily="2" charset="2"/>
              <a:buChar char="q"/>
            </a:pPr>
            <a:r>
              <a:rPr lang="sk-SK" sz="2400" dirty="0">
                <a:solidFill>
                  <a:schemeClr val="tx1"/>
                </a:solidFill>
              </a:rPr>
              <a:t>protokol o vyhodnotení skúšobnej prevádzky, ak bola povolená,</a:t>
            </a:r>
          </a:p>
          <a:p>
            <a:pPr lvl="1"/>
            <a:endParaRPr lang="sk-SK" sz="2000" b="1" u="sng" dirty="0">
              <a:solidFill>
                <a:schemeClr val="tx1"/>
              </a:solidFill>
            </a:endParaRPr>
          </a:p>
        </p:txBody>
      </p:sp>
      <p:pic>
        <p:nvPicPr>
          <p:cNvPr id="5" name="Obrázok 4">
            <a:extLst>
              <a:ext uri="{FF2B5EF4-FFF2-40B4-BE49-F238E27FC236}">
                <a16:creationId xmlns:a16="http://schemas.microsoft.com/office/drawing/2014/main" id="{4F42C2A1-E26A-5C6D-8265-033A5F83F9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41082931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3B661C-1CFE-3316-A349-64CEE88C012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F0837C62-CEF7-E656-B842-015ACC1153FA}"/>
              </a:ext>
            </a:extLst>
          </p:cNvPr>
          <p:cNvSpPr>
            <a:spLocks noGrp="1"/>
          </p:cNvSpPr>
          <p:nvPr>
            <p:ph type="title"/>
          </p:nvPr>
        </p:nvSpPr>
        <p:spPr>
          <a:xfrm>
            <a:off x="1251678" y="382385"/>
            <a:ext cx="10178322" cy="752148"/>
          </a:xfrm>
        </p:spPr>
        <p:txBody>
          <a:bodyPr>
            <a:normAutofit/>
          </a:bodyPr>
          <a:lstStyle/>
          <a:p>
            <a:r>
              <a:rPr lang="pl-PL" sz="4800" dirty="0"/>
              <a:t>Pokračovanie:</a:t>
            </a:r>
            <a:endParaRPr lang="sk-SK" sz="4800" dirty="0"/>
          </a:p>
        </p:txBody>
      </p:sp>
      <p:sp>
        <p:nvSpPr>
          <p:cNvPr id="3" name="Zástupný objekt pre obsah 2">
            <a:extLst>
              <a:ext uri="{FF2B5EF4-FFF2-40B4-BE49-F238E27FC236}">
                <a16:creationId xmlns:a16="http://schemas.microsoft.com/office/drawing/2014/main" id="{F3B58F4E-AFBF-C632-8A81-83B1C6C4E156}"/>
              </a:ext>
            </a:extLst>
          </p:cNvPr>
          <p:cNvSpPr>
            <a:spLocks noGrp="1"/>
          </p:cNvSpPr>
          <p:nvPr>
            <p:ph idx="1"/>
          </p:nvPr>
        </p:nvSpPr>
        <p:spPr>
          <a:xfrm>
            <a:off x="992038" y="1250830"/>
            <a:ext cx="10333187" cy="5130920"/>
          </a:xfrm>
        </p:spPr>
        <p:txBody>
          <a:bodyPr>
            <a:normAutofit lnSpcReduction="10000"/>
          </a:bodyPr>
          <a:lstStyle/>
          <a:p>
            <a:pPr>
              <a:buFont typeface="Wingdings" panose="05000000000000000000" pitchFamily="2" charset="2"/>
              <a:buChar char="q"/>
            </a:pPr>
            <a:r>
              <a:rPr lang="sk-SK" sz="2800" dirty="0">
                <a:solidFill>
                  <a:schemeClr val="tx1"/>
                </a:solidFill>
              </a:rPr>
              <a:t>doklady o vykonaných skúškach vzoriek stavebných výrobkov odobratých na stavbe,</a:t>
            </a:r>
          </a:p>
          <a:p>
            <a:pPr>
              <a:buFont typeface="Wingdings" panose="05000000000000000000" pitchFamily="2" charset="2"/>
              <a:buChar char="q"/>
            </a:pPr>
            <a:r>
              <a:rPr lang="sk-SK" sz="2800" dirty="0">
                <a:solidFill>
                  <a:schemeClr val="tx1"/>
                </a:solidFill>
              </a:rPr>
              <a:t>výsledky uskutočnených meraní a revízií vyhradených technických zariadení a doklady o ich technickej spôsobilosti na plynulú a bezpečnú prevádzku, </a:t>
            </a:r>
          </a:p>
          <a:p>
            <a:pPr>
              <a:buFont typeface="Wingdings" panose="05000000000000000000" pitchFamily="2" charset="2"/>
              <a:buChar char="q"/>
            </a:pPr>
            <a:r>
              <a:rPr lang="sk-SK" sz="2800" dirty="0">
                <a:solidFill>
                  <a:schemeClr val="tx1"/>
                </a:solidFill>
              </a:rPr>
              <a:t>geodetické zameranie skutočného zhotovenia dokončenej stavby,</a:t>
            </a:r>
          </a:p>
          <a:p>
            <a:pPr>
              <a:buFont typeface="Wingdings" panose="05000000000000000000" pitchFamily="2" charset="2"/>
              <a:buChar char="q"/>
            </a:pPr>
            <a:r>
              <a:rPr lang="sk-SK" sz="2800" dirty="0">
                <a:solidFill>
                  <a:schemeClr val="tx1"/>
                </a:solidFill>
              </a:rPr>
              <a:t>energetický certifikát budovy, ak podlieha energetickej certifikácii,</a:t>
            </a:r>
          </a:p>
          <a:p>
            <a:pPr>
              <a:buFont typeface="Wingdings" panose="05000000000000000000" pitchFamily="2" charset="2"/>
              <a:buChar char="q"/>
            </a:pPr>
            <a:r>
              <a:rPr lang="sk-SK" sz="2800" dirty="0">
                <a:solidFill>
                  <a:schemeClr val="tx1"/>
                </a:solidFill>
              </a:rPr>
              <a:t>záväzné stanoviská dotknutých orgánov a záväzné vyjadrenia dotknutých právnických osôb, ktoré boli zabezpečené pred podaním návrhu na kolaudáciu stavby.</a:t>
            </a:r>
          </a:p>
          <a:p>
            <a:pPr lvl="1"/>
            <a:endParaRPr lang="sk-SK" sz="2000" b="1" u="sng" dirty="0">
              <a:solidFill>
                <a:schemeClr val="tx1"/>
              </a:solidFill>
            </a:endParaRPr>
          </a:p>
        </p:txBody>
      </p:sp>
      <p:pic>
        <p:nvPicPr>
          <p:cNvPr id="5" name="Obrázok 4">
            <a:extLst>
              <a:ext uri="{FF2B5EF4-FFF2-40B4-BE49-F238E27FC236}">
                <a16:creationId xmlns:a16="http://schemas.microsoft.com/office/drawing/2014/main" id="{EED2D917-CCCF-8C9C-35D4-D85A2CE38F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98824598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E80248-DE19-874A-F0B0-4F0804013A4B}"/>
              </a:ext>
            </a:extLst>
          </p:cNvPr>
          <p:cNvSpPr>
            <a:spLocks noGrp="1"/>
          </p:cNvSpPr>
          <p:nvPr>
            <p:ph type="title"/>
          </p:nvPr>
        </p:nvSpPr>
        <p:spPr>
          <a:xfrm>
            <a:off x="1043796" y="382385"/>
            <a:ext cx="10386204" cy="989215"/>
          </a:xfrm>
        </p:spPr>
        <p:txBody>
          <a:bodyPr>
            <a:normAutofit/>
          </a:bodyPr>
          <a:lstStyle/>
          <a:p>
            <a:r>
              <a:rPr lang="sk-SK" sz="4800" dirty="0"/>
              <a:t>3. Účastníci kolaudácie</a:t>
            </a:r>
          </a:p>
        </p:txBody>
      </p:sp>
      <p:sp>
        <p:nvSpPr>
          <p:cNvPr id="3" name="Zástupný objekt pre obsah 2">
            <a:extLst>
              <a:ext uri="{FF2B5EF4-FFF2-40B4-BE49-F238E27FC236}">
                <a16:creationId xmlns:a16="http://schemas.microsoft.com/office/drawing/2014/main" id="{8F51EA7E-5FDF-366E-8388-D950124F01FE}"/>
              </a:ext>
            </a:extLst>
          </p:cNvPr>
          <p:cNvSpPr>
            <a:spLocks noGrp="1"/>
          </p:cNvSpPr>
          <p:nvPr>
            <p:ph idx="1"/>
          </p:nvPr>
        </p:nvSpPr>
        <p:spPr>
          <a:xfrm>
            <a:off x="905257" y="1243584"/>
            <a:ext cx="10524744" cy="4636009"/>
          </a:xfrm>
        </p:spPr>
        <p:txBody>
          <a:bodyPr>
            <a:normAutofit/>
          </a:bodyPr>
          <a:lstStyle/>
          <a:p>
            <a:pPr>
              <a:buFont typeface="Wingdings" panose="05000000000000000000" pitchFamily="2" charset="2"/>
              <a:buChar char="§"/>
            </a:pPr>
            <a:r>
              <a:rPr lang="sk-SK" sz="3600" dirty="0">
                <a:solidFill>
                  <a:schemeClr val="tx1"/>
                </a:solidFill>
              </a:rPr>
              <a:t>Účastníkom konania pri kolaudácii, pri povoľovaní skúšobnej prevádzky a pri povoľovaní predčasného užívania stavby je :</a:t>
            </a:r>
          </a:p>
          <a:p>
            <a:pPr>
              <a:buFont typeface="Wingdings" panose="05000000000000000000" pitchFamily="2" charset="2"/>
              <a:buChar char="q"/>
            </a:pPr>
            <a:r>
              <a:rPr lang="sk-SK" sz="3600" dirty="0">
                <a:solidFill>
                  <a:schemeClr val="tx1"/>
                </a:solidFill>
              </a:rPr>
              <a:t>stavebník, </a:t>
            </a:r>
          </a:p>
          <a:p>
            <a:pPr>
              <a:buFont typeface="Wingdings" panose="05000000000000000000" pitchFamily="2" charset="2"/>
              <a:buChar char="q"/>
            </a:pPr>
            <a:r>
              <a:rPr lang="sk-SK" sz="3600" dirty="0">
                <a:solidFill>
                  <a:schemeClr val="tx1"/>
                </a:solidFill>
              </a:rPr>
              <a:t>vlastník stavby, ak nie je stavebníkom,</a:t>
            </a:r>
          </a:p>
          <a:p>
            <a:pPr>
              <a:buFont typeface="Wingdings" panose="05000000000000000000" pitchFamily="2" charset="2"/>
              <a:buChar char="q"/>
            </a:pPr>
            <a:r>
              <a:rPr lang="sk-SK" sz="3600" dirty="0">
                <a:solidFill>
                  <a:schemeClr val="tx1"/>
                </a:solidFill>
              </a:rPr>
              <a:t>vlastník pozemku, na ktorom je stavba umiestnená.</a:t>
            </a:r>
          </a:p>
        </p:txBody>
      </p:sp>
      <p:pic>
        <p:nvPicPr>
          <p:cNvPr id="5" name="Obrázok 4">
            <a:extLst>
              <a:ext uri="{FF2B5EF4-FFF2-40B4-BE49-F238E27FC236}">
                <a16:creationId xmlns:a16="http://schemas.microsoft.com/office/drawing/2014/main" id="{BE16C07F-6BA6-5A54-CA34-9BDAD7C96D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92978150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0144691-69A3-6494-2E45-0D126ECB4205}"/>
              </a:ext>
            </a:extLst>
          </p:cNvPr>
          <p:cNvSpPr>
            <a:spLocks noGrp="1"/>
          </p:cNvSpPr>
          <p:nvPr>
            <p:ph type="title"/>
          </p:nvPr>
        </p:nvSpPr>
        <p:spPr>
          <a:xfrm>
            <a:off x="1251678" y="382385"/>
            <a:ext cx="10178322" cy="718282"/>
          </a:xfrm>
        </p:spPr>
        <p:txBody>
          <a:bodyPr>
            <a:noAutofit/>
          </a:bodyPr>
          <a:lstStyle/>
          <a:p>
            <a:r>
              <a:rPr lang="pl-PL" sz="4800" dirty="0"/>
              <a:t>4. KOLAUDÁCIA STAVBY A JEJ PRIEBEH</a:t>
            </a:r>
            <a:endParaRPr lang="sk-SK" sz="4800" dirty="0"/>
          </a:p>
        </p:txBody>
      </p:sp>
      <p:sp>
        <p:nvSpPr>
          <p:cNvPr id="3" name="Zástupný objekt pre obsah 2">
            <a:extLst>
              <a:ext uri="{FF2B5EF4-FFF2-40B4-BE49-F238E27FC236}">
                <a16:creationId xmlns:a16="http://schemas.microsoft.com/office/drawing/2014/main" id="{C3708435-48F4-6BC6-5AF6-03B2806027DE}"/>
              </a:ext>
            </a:extLst>
          </p:cNvPr>
          <p:cNvSpPr>
            <a:spLocks noGrp="1"/>
          </p:cNvSpPr>
          <p:nvPr>
            <p:ph idx="1"/>
          </p:nvPr>
        </p:nvSpPr>
        <p:spPr>
          <a:xfrm>
            <a:off x="1251677" y="1337733"/>
            <a:ext cx="10415389" cy="4792134"/>
          </a:xfrm>
        </p:spPr>
        <p:txBody>
          <a:bodyPr>
            <a:normAutofit fontScale="92500" lnSpcReduction="20000"/>
          </a:bodyPr>
          <a:lstStyle/>
          <a:p>
            <a:r>
              <a:rPr lang="sk-SK" sz="2800" b="1" dirty="0">
                <a:solidFill>
                  <a:schemeClr val="tx1"/>
                </a:solidFill>
              </a:rPr>
              <a:t>Správny orgán oznámi do 7 pracovných dní odo dňa doručenia úplného návrhu na kolaudáciu stavby termín kolaudačnej obhliadky :</a:t>
            </a:r>
          </a:p>
          <a:p>
            <a:pPr>
              <a:buFont typeface="Wingdings" panose="05000000000000000000" pitchFamily="2" charset="2"/>
              <a:buChar char="q"/>
            </a:pPr>
            <a:r>
              <a:rPr lang="sk-SK" sz="2800" b="1" dirty="0">
                <a:solidFill>
                  <a:schemeClr val="tx1"/>
                </a:solidFill>
              </a:rPr>
              <a:t>stavebníkovi a </a:t>
            </a:r>
          </a:p>
          <a:p>
            <a:pPr>
              <a:buFont typeface="Wingdings" panose="05000000000000000000" pitchFamily="2" charset="2"/>
              <a:buChar char="q"/>
            </a:pPr>
            <a:r>
              <a:rPr lang="sk-SK" sz="2800" b="1" dirty="0">
                <a:solidFill>
                  <a:schemeClr val="tx1"/>
                </a:solidFill>
              </a:rPr>
              <a:t>dotknutým orgánom a </a:t>
            </a:r>
          </a:p>
          <a:p>
            <a:pPr>
              <a:buFont typeface="Wingdings" panose="05000000000000000000" pitchFamily="2" charset="2"/>
              <a:buChar char="q"/>
            </a:pPr>
            <a:r>
              <a:rPr lang="sk-SK" sz="2800" b="1" dirty="0">
                <a:solidFill>
                  <a:schemeClr val="tx1"/>
                </a:solidFill>
              </a:rPr>
              <a:t>prizve na kolaudáciu generálneho projektanta a generálneho zhotoviteľa stavby. </a:t>
            </a:r>
          </a:p>
          <a:p>
            <a:r>
              <a:rPr lang="sk-SK" sz="2800" dirty="0">
                <a:solidFill>
                  <a:schemeClr val="tx1"/>
                </a:solidFill>
              </a:rPr>
              <a:t> Ak ide o vyhradenú stavbu, aj osobu, ktorá uskutočňovala na stavbe stavebný dozor a budúceho prevádzkovateľa stavby.</a:t>
            </a:r>
          </a:p>
          <a:p>
            <a:pPr>
              <a:buFont typeface="Wingdings" panose="05000000000000000000" pitchFamily="2" charset="2"/>
              <a:buChar char="v"/>
            </a:pPr>
            <a:r>
              <a:rPr lang="sk-SK" sz="2800" b="1" i="1" dirty="0">
                <a:solidFill>
                  <a:schemeClr val="tx1"/>
                </a:solidFill>
              </a:rPr>
              <a:t>Kolaudačná obhliadka sa musí uskutočniť do 30 dní od jej oznámenia</a:t>
            </a:r>
            <a:r>
              <a:rPr lang="sk-SK" sz="2800" dirty="0">
                <a:solidFill>
                  <a:schemeClr val="tx1"/>
                </a:solidFill>
              </a:rPr>
              <a:t>. </a:t>
            </a:r>
          </a:p>
          <a:p>
            <a:pPr marL="0" indent="0">
              <a:buNone/>
            </a:pPr>
            <a:endParaRPr lang="sk-SK" dirty="0">
              <a:solidFill>
                <a:schemeClr val="tx1"/>
              </a:solidFill>
            </a:endParaRPr>
          </a:p>
        </p:txBody>
      </p:sp>
      <p:pic>
        <p:nvPicPr>
          <p:cNvPr id="5" name="Obrázok 4">
            <a:extLst>
              <a:ext uri="{FF2B5EF4-FFF2-40B4-BE49-F238E27FC236}">
                <a16:creationId xmlns:a16="http://schemas.microsoft.com/office/drawing/2014/main" id="{500789B4-7EB3-4DA5-5B36-0AA78FBE1F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96795254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06C445-4FA0-CE6F-A56F-51070AE4161B}"/>
              </a:ext>
            </a:extLst>
          </p:cNvPr>
          <p:cNvSpPr>
            <a:spLocks noGrp="1"/>
          </p:cNvSpPr>
          <p:nvPr>
            <p:ph type="title"/>
          </p:nvPr>
        </p:nvSpPr>
        <p:spPr/>
        <p:txBody>
          <a:bodyPr>
            <a:normAutofit/>
          </a:bodyPr>
          <a:lstStyle/>
          <a:p>
            <a:r>
              <a:rPr lang="sk-SK" sz="4800" dirty="0"/>
              <a:t>pokračovanie</a:t>
            </a:r>
          </a:p>
        </p:txBody>
      </p:sp>
      <p:sp>
        <p:nvSpPr>
          <p:cNvPr id="3" name="Zástupný objekt pre obsah 2">
            <a:extLst>
              <a:ext uri="{FF2B5EF4-FFF2-40B4-BE49-F238E27FC236}">
                <a16:creationId xmlns:a16="http://schemas.microsoft.com/office/drawing/2014/main" id="{8284D8C4-B7A4-05C6-D330-FC0C3B04FC15}"/>
              </a:ext>
            </a:extLst>
          </p:cNvPr>
          <p:cNvSpPr>
            <a:spLocks noGrp="1"/>
          </p:cNvSpPr>
          <p:nvPr>
            <p:ph idx="1"/>
          </p:nvPr>
        </p:nvSpPr>
        <p:spPr>
          <a:xfrm>
            <a:off x="1251678" y="1400175"/>
            <a:ext cx="10178322" cy="4886325"/>
          </a:xfrm>
        </p:spPr>
        <p:txBody>
          <a:bodyPr/>
          <a:lstStyle/>
          <a:p>
            <a:pPr marL="0" indent="0">
              <a:buNone/>
            </a:pPr>
            <a:r>
              <a:rPr lang="sk-SK" i="1" u="sng" dirty="0">
                <a:solidFill>
                  <a:schemeClr val="tx1"/>
                </a:solidFill>
              </a:rPr>
              <a:t>V rámci kolaudačnej obhliadky sa zisťuje, či:</a:t>
            </a:r>
          </a:p>
          <a:p>
            <a:pPr>
              <a:buFont typeface="Wingdings" panose="05000000000000000000" pitchFamily="2" charset="2"/>
              <a:buChar char="v"/>
            </a:pPr>
            <a:r>
              <a:rPr lang="sk-SK" dirty="0">
                <a:solidFill>
                  <a:schemeClr val="tx1"/>
                </a:solidFill>
              </a:rPr>
              <a:t>je stavba alebo jej časť spôsobilá na samostatné užívanie stavebne dokončená vrátane dokončenia vyvolaných úprav, prístupu a príjazdu k stavbe a spôsobilá na prevádzku a bezpečné užívanie v súlade s overeným projektom stavby, </a:t>
            </a:r>
          </a:p>
          <a:p>
            <a:pPr>
              <a:buFont typeface="Wingdings" panose="05000000000000000000" pitchFamily="2" charset="2"/>
              <a:buChar char="v"/>
            </a:pPr>
            <a:r>
              <a:rPr lang="sk-SK" dirty="0">
                <a:solidFill>
                  <a:schemeClr val="tx1"/>
                </a:solidFill>
              </a:rPr>
              <a:t>boli odstránené nedostatky zistené pri kontrolných prehliadkach,</a:t>
            </a:r>
          </a:p>
          <a:p>
            <a:pPr>
              <a:buFont typeface="Wingdings" panose="05000000000000000000" pitchFamily="2" charset="2"/>
              <a:buChar char="v"/>
            </a:pPr>
            <a:r>
              <a:rPr lang="sk-SK" dirty="0">
                <a:solidFill>
                  <a:schemeClr val="tx1"/>
                </a:solidFill>
              </a:rPr>
              <a:t>je technický systém budovy a iné technické a prevádzkové zariadenie stavby funkčné</a:t>
            </a:r>
          </a:p>
          <a:p>
            <a:pPr algn="just">
              <a:buFont typeface="Wingdings" panose="05000000000000000000" pitchFamily="2" charset="2"/>
              <a:buChar char="v"/>
            </a:pPr>
            <a:r>
              <a:rPr lang="sk-SK" dirty="0">
                <a:solidFill>
                  <a:schemeClr val="tx1"/>
                </a:solidFill>
              </a:rPr>
              <a:t>Je stavba pripojená na funkčné siete technického vybavenia územia, ak sú v obci; to neplatí, ak ide o stavbu, ktorá na svoju prevádzku nevyžaduje pripojenie,</a:t>
            </a:r>
          </a:p>
          <a:p>
            <a:pPr algn="just">
              <a:buFont typeface="Wingdings" panose="05000000000000000000" pitchFamily="2" charset="2"/>
              <a:buChar char="v"/>
            </a:pPr>
            <a:r>
              <a:rPr lang="sk-SK" dirty="0">
                <a:solidFill>
                  <a:schemeClr val="tx1"/>
                </a:solidFill>
              </a:rPr>
              <a:t>je dažďová voda zachytávaná alebo odvádzaná tak, aby nezaťažovala okolie stavby,</a:t>
            </a:r>
          </a:p>
          <a:p>
            <a:pPr algn="just">
              <a:buFont typeface="Wingdings" panose="05000000000000000000" pitchFamily="2" charset="2"/>
              <a:buChar char="v"/>
            </a:pPr>
            <a:r>
              <a:rPr lang="sk-SK" dirty="0">
                <a:solidFill>
                  <a:schemeClr val="tx1"/>
                </a:solidFill>
              </a:rPr>
              <a:t>je prevádzka vyhradených technických zariadení plynulá a bezpečná,</a:t>
            </a:r>
          </a:p>
          <a:p>
            <a:pPr algn="just">
              <a:buFont typeface="Wingdings" panose="05000000000000000000" pitchFamily="2" charset="2"/>
              <a:buChar char="v"/>
            </a:pPr>
            <a:r>
              <a:rPr lang="sk-SK" dirty="0">
                <a:solidFill>
                  <a:schemeClr val="tx1"/>
                </a:solidFill>
              </a:rPr>
              <a:t>budova vyhovuje podmienkam požadovanej energetickej hospodárnosti.</a:t>
            </a:r>
          </a:p>
        </p:txBody>
      </p:sp>
      <p:pic>
        <p:nvPicPr>
          <p:cNvPr id="5" name="Obrázok 4">
            <a:extLst>
              <a:ext uri="{FF2B5EF4-FFF2-40B4-BE49-F238E27FC236}">
                <a16:creationId xmlns:a16="http://schemas.microsoft.com/office/drawing/2014/main" id="{0B12454A-3452-7CCD-7DA4-B58CFD8011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15860266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B8665-5A97-0E31-6090-080DA2F507B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C3D5A5F-8222-25D3-553F-E09504395FBA}"/>
              </a:ext>
            </a:extLst>
          </p:cNvPr>
          <p:cNvSpPr>
            <a:spLocks noGrp="1"/>
          </p:cNvSpPr>
          <p:nvPr>
            <p:ph type="title"/>
          </p:nvPr>
        </p:nvSpPr>
        <p:spPr/>
        <p:txBody>
          <a:bodyPr>
            <a:normAutofit/>
          </a:bodyPr>
          <a:lstStyle/>
          <a:p>
            <a:r>
              <a:rPr lang="sk-SK" sz="4800" dirty="0"/>
              <a:t>5. Výsledok kolaudačného </a:t>
            </a:r>
            <a:r>
              <a:rPr lang="sk-SK" sz="4800" dirty="0" err="1"/>
              <a:t>konaia</a:t>
            </a:r>
            <a:r>
              <a:rPr lang="sk-SK" sz="4800" dirty="0"/>
              <a:t> </a:t>
            </a:r>
          </a:p>
        </p:txBody>
      </p:sp>
      <p:sp>
        <p:nvSpPr>
          <p:cNvPr id="3" name="Zástupný objekt pre obsah 2">
            <a:extLst>
              <a:ext uri="{FF2B5EF4-FFF2-40B4-BE49-F238E27FC236}">
                <a16:creationId xmlns:a16="http://schemas.microsoft.com/office/drawing/2014/main" id="{CA067629-5600-51DD-958F-6CA4FFA9DBFE}"/>
              </a:ext>
            </a:extLst>
          </p:cNvPr>
          <p:cNvSpPr>
            <a:spLocks noGrp="1"/>
          </p:cNvSpPr>
          <p:nvPr>
            <p:ph idx="1"/>
          </p:nvPr>
        </p:nvSpPr>
        <p:spPr>
          <a:xfrm>
            <a:off x="1251678" y="1400175"/>
            <a:ext cx="10178322" cy="4886325"/>
          </a:xfrm>
        </p:spPr>
        <p:txBody>
          <a:bodyPr>
            <a:normAutofit/>
          </a:bodyPr>
          <a:lstStyle/>
          <a:p>
            <a:pPr algn="just"/>
            <a:r>
              <a:rPr lang="sk-SK" sz="2800" b="1" dirty="0">
                <a:solidFill>
                  <a:schemeClr val="tx1"/>
                </a:solidFill>
              </a:rPr>
              <a:t>Stavebný úrad, ak:</a:t>
            </a:r>
          </a:p>
          <a:p>
            <a:pPr algn="just">
              <a:buFont typeface="Wingdings" panose="05000000000000000000" pitchFamily="2" charset="2"/>
              <a:buChar char="q"/>
            </a:pPr>
            <a:r>
              <a:rPr lang="sk-SK" sz="2800" b="1" dirty="0">
                <a:solidFill>
                  <a:schemeClr val="tx1"/>
                </a:solidFill>
              </a:rPr>
              <a:t>Zistí kolaudačné nedostatky</a:t>
            </a:r>
            <a:r>
              <a:rPr lang="sk-SK" sz="2800" dirty="0">
                <a:solidFill>
                  <a:schemeClr val="tx1"/>
                </a:solidFill>
              </a:rPr>
              <a:t>, tak kolaudáciu preruší a  vyzve žiadateľa, aby v určenej lehote odstránil alebo</a:t>
            </a:r>
          </a:p>
          <a:p>
            <a:pPr algn="just">
              <a:buFont typeface="Wingdings" panose="05000000000000000000" pitchFamily="2" charset="2"/>
              <a:buChar char="q"/>
            </a:pPr>
            <a:r>
              <a:rPr lang="sk-SK" sz="2800" b="1" dirty="0">
                <a:solidFill>
                  <a:schemeClr val="tx1"/>
                </a:solidFill>
              </a:rPr>
              <a:t>zistí, že stavba je spôsobilá na prevádzku</a:t>
            </a:r>
            <a:r>
              <a:rPr lang="sk-SK" sz="2800" dirty="0">
                <a:solidFill>
                  <a:schemeClr val="tx1"/>
                </a:solidFill>
              </a:rPr>
              <a:t>, tak vydá na stavbu </a:t>
            </a:r>
            <a:r>
              <a:rPr lang="sk-SK" sz="2800" b="1" dirty="0">
                <a:solidFill>
                  <a:schemeClr val="tx1"/>
                </a:solidFill>
              </a:rPr>
              <a:t>kolaudačné osvedčenie do 15 dní od uskutočnenia kolaudačnej obhliadky.</a:t>
            </a:r>
          </a:p>
        </p:txBody>
      </p:sp>
      <p:pic>
        <p:nvPicPr>
          <p:cNvPr id="5" name="Obrázok 4">
            <a:extLst>
              <a:ext uri="{FF2B5EF4-FFF2-40B4-BE49-F238E27FC236}">
                <a16:creationId xmlns:a16="http://schemas.microsoft.com/office/drawing/2014/main" id="{1E51DEF8-5ECD-784D-D98C-4453D550B1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5060768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B7EFA3-D5B8-90E7-2448-AB684255B23D}"/>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23D870E6-7E92-7D85-55AC-009BF8EF459B}"/>
              </a:ext>
            </a:extLst>
          </p:cNvPr>
          <p:cNvSpPr>
            <a:spLocks noGrp="1"/>
          </p:cNvSpPr>
          <p:nvPr>
            <p:ph type="title"/>
          </p:nvPr>
        </p:nvSpPr>
        <p:spPr>
          <a:xfrm>
            <a:off x="3242930" y="747084"/>
            <a:ext cx="8187070" cy="4391431"/>
          </a:xfrm>
        </p:spPr>
        <p:txBody>
          <a:bodyPr>
            <a:noAutofit/>
          </a:bodyPr>
          <a:lstStyle/>
          <a:p>
            <a:pPr algn="ctr"/>
            <a:r>
              <a:rPr lang="sk-SK" sz="7200" dirty="0"/>
              <a:t>Čierne stavby </a:t>
            </a:r>
            <a:endParaRPr lang="en-GB" sz="7200" dirty="0"/>
          </a:p>
        </p:txBody>
      </p:sp>
      <p:sp>
        <p:nvSpPr>
          <p:cNvPr id="5" name="Zástupný text 4">
            <a:extLst>
              <a:ext uri="{FF2B5EF4-FFF2-40B4-BE49-F238E27FC236}">
                <a16:creationId xmlns:a16="http://schemas.microsoft.com/office/drawing/2014/main" id="{505E5356-18E9-7ABD-4298-6F1E2396597C}"/>
              </a:ext>
            </a:extLst>
          </p:cNvPr>
          <p:cNvSpPr>
            <a:spLocks noGrp="1"/>
          </p:cNvSpPr>
          <p:nvPr>
            <p:ph type="body" idx="1"/>
          </p:nvPr>
        </p:nvSpPr>
        <p:spPr/>
        <p:txBody>
          <a:bodyPr/>
          <a:lstStyle/>
          <a:p>
            <a:r>
              <a:rPr lang="sk-SK" dirty="0"/>
              <a:t>od 1.4.2025</a:t>
            </a:r>
            <a:endParaRPr lang="en-GB" dirty="0"/>
          </a:p>
        </p:txBody>
      </p:sp>
      <p:pic>
        <p:nvPicPr>
          <p:cNvPr id="3" name="Obrázok 2">
            <a:extLst>
              <a:ext uri="{FF2B5EF4-FFF2-40B4-BE49-F238E27FC236}">
                <a16:creationId xmlns:a16="http://schemas.microsoft.com/office/drawing/2014/main" id="{96BB1772-452C-AD1A-7011-B87595EC90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287023713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5CAC31-8AB6-3AA4-4117-152BDE387100}"/>
              </a:ext>
            </a:extLst>
          </p:cNvPr>
          <p:cNvSpPr>
            <a:spLocks noGrp="1"/>
          </p:cNvSpPr>
          <p:nvPr>
            <p:ph type="title"/>
          </p:nvPr>
        </p:nvSpPr>
        <p:spPr>
          <a:xfrm>
            <a:off x="966158" y="250165"/>
            <a:ext cx="10463842" cy="1167155"/>
          </a:xfrm>
        </p:spPr>
        <p:txBody>
          <a:bodyPr>
            <a:normAutofit fontScale="90000"/>
          </a:bodyPr>
          <a:lstStyle/>
          <a:p>
            <a:r>
              <a:rPr lang="sk-SK" sz="4800" dirty="0"/>
              <a:t>Dodatočné povolenie stavby a dodatočná kolaudácia</a:t>
            </a:r>
          </a:p>
        </p:txBody>
      </p:sp>
      <p:sp>
        <p:nvSpPr>
          <p:cNvPr id="3" name="Zástupný objekt pre obsah 2">
            <a:extLst>
              <a:ext uri="{FF2B5EF4-FFF2-40B4-BE49-F238E27FC236}">
                <a16:creationId xmlns:a16="http://schemas.microsoft.com/office/drawing/2014/main" id="{8CC0A1E4-2EA8-C588-C769-94BFC0EEA07A}"/>
              </a:ext>
            </a:extLst>
          </p:cNvPr>
          <p:cNvSpPr>
            <a:spLocks noGrp="1"/>
          </p:cNvSpPr>
          <p:nvPr>
            <p:ph idx="1"/>
          </p:nvPr>
        </p:nvSpPr>
        <p:spPr>
          <a:xfrm>
            <a:off x="966158" y="1759789"/>
            <a:ext cx="10463842" cy="4119804"/>
          </a:xfrm>
        </p:spPr>
        <p:txBody>
          <a:bodyPr>
            <a:normAutofit fontScale="92500" lnSpcReduction="10000"/>
          </a:bodyPr>
          <a:lstStyle/>
          <a:p>
            <a:pPr>
              <a:buFont typeface="Wingdings" panose="05000000000000000000" pitchFamily="2" charset="2"/>
              <a:buChar char="§"/>
            </a:pPr>
            <a:r>
              <a:rPr lang="sk-SK" sz="2000" b="1" dirty="0">
                <a:solidFill>
                  <a:srgbClr val="000000"/>
                </a:solidFill>
              </a:rPr>
              <a:t>Podľa Nového Stavebného zákona nie je možné po začatí realizácie stavebných prác po 1.4.2025 následne vybaviť rozhodnutie o stavebnom zámere;</a:t>
            </a:r>
            <a:endParaRPr lang="sk-SK" dirty="0">
              <a:solidFill>
                <a:schemeClr val="tx1"/>
              </a:solidFill>
            </a:endParaRPr>
          </a:p>
          <a:p>
            <a:pPr>
              <a:buFont typeface="Wingdings" panose="05000000000000000000" pitchFamily="2" charset="2"/>
              <a:buChar char="§"/>
            </a:pPr>
            <a:r>
              <a:rPr lang="sk-SK" dirty="0">
                <a:solidFill>
                  <a:schemeClr val="tx1"/>
                </a:solidFill>
              </a:rPr>
              <a:t>Návrh nového Stavebného zákona počíta s tým, že doterajšie predpisy v znení účinnom </a:t>
            </a:r>
            <a:r>
              <a:rPr lang="sk-SK" b="1" dirty="0">
                <a:solidFill>
                  <a:schemeClr val="tx1"/>
                </a:solidFill>
              </a:rPr>
              <a:t>do 31. marca 2025</a:t>
            </a:r>
            <a:r>
              <a:rPr lang="sk-SK" dirty="0">
                <a:solidFill>
                  <a:schemeClr val="tx1"/>
                </a:solidFill>
              </a:rPr>
              <a:t> sa použijú na vybavenie dodatočného povolenie stavby, ak stavba nespĺňa:</a:t>
            </a:r>
          </a:p>
          <a:p>
            <a:pPr>
              <a:buFont typeface="Wingdings" panose="05000000000000000000" pitchFamily="2" charset="2"/>
              <a:buChar char="q"/>
            </a:pPr>
            <a:r>
              <a:rPr lang="sk-SK" dirty="0">
                <a:solidFill>
                  <a:schemeClr val="tx1"/>
                </a:solidFill>
              </a:rPr>
              <a:t>podmienky, aby ju bolo možné považovať za stavbu postavenú v súlade s platnými predpismi podľa doterajších predpisov,  alebo</a:t>
            </a:r>
          </a:p>
          <a:p>
            <a:pPr>
              <a:buFont typeface="Wingdings" panose="05000000000000000000" pitchFamily="2" charset="2"/>
              <a:buChar char="q"/>
            </a:pPr>
            <a:r>
              <a:rPr lang="sk-SK" dirty="0">
                <a:solidFill>
                  <a:schemeClr val="tx1"/>
                </a:solidFill>
              </a:rPr>
              <a:t>podmienky na preskúmanie spôsobilosti stavby na užívanie podľa doterajších predpisov</a:t>
            </a:r>
            <a:r>
              <a:rPr lang="sk-SK" b="1" i="1" dirty="0">
                <a:solidFill>
                  <a:schemeClr val="tx1"/>
                </a:solidFill>
              </a:rPr>
              <a:t>.</a:t>
            </a:r>
          </a:p>
          <a:p>
            <a:pPr>
              <a:buFont typeface="Wingdings" panose="05000000000000000000" pitchFamily="2" charset="2"/>
              <a:buChar char="v"/>
            </a:pPr>
            <a:r>
              <a:rPr lang="sk-SK" b="1" i="1" dirty="0">
                <a:solidFill>
                  <a:schemeClr val="tx1"/>
                </a:solidFill>
              </a:rPr>
              <a:t>Vlastník takejto stavby je povinný podať žiadosť o dodatočné povolenie stavby </a:t>
            </a:r>
            <a:r>
              <a:rPr lang="sk-SK" b="1" i="1" u="sng" dirty="0">
                <a:solidFill>
                  <a:schemeClr val="tx1"/>
                </a:solidFill>
              </a:rPr>
              <a:t>do 31. marca 2029</a:t>
            </a:r>
            <a:r>
              <a:rPr lang="sk-SK" b="1" i="1" dirty="0">
                <a:solidFill>
                  <a:schemeClr val="tx1"/>
                </a:solidFill>
              </a:rPr>
              <a:t>;</a:t>
            </a:r>
          </a:p>
          <a:p>
            <a:pPr>
              <a:buFont typeface="Wingdings" panose="05000000000000000000" pitchFamily="2" charset="2"/>
              <a:buChar char="v"/>
            </a:pPr>
            <a:r>
              <a:rPr lang="sk-SK" b="1" i="1" dirty="0">
                <a:solidFill>
                  <a:schemeClr val="tx1"/>
                </a:solidFill>
              </a:rPr>
              <a:t> Ak je predmetom dodatočného povolenia stavby už dokončená stavba tak sa spojí s konaním o dodatočnom povolení stavby kolaudačné konanie podľa doterajších predpisov a vydá na stavbu kolaudačné rozhodnutie podľa doterajších predpisov.</a:t>
            </a:r>
          </a:p>
        </p:txBody>
      </p:sp>
      <p:pic>
        <p:nvPicPr>
          <p:cNvPr id="5" name="Obrázok 4">
            <a:extLst>
              <a:ext uri="{FF2B5EF4-FFF2-40B4-BE49-F238E27FC236}">
                <a16:creationId xmlns:a16="http://schemas.microsoft.com/office/drawing/2014/main" id="{9A853595-52ED-E567-27F6-54DB762C09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41609015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252A72-BB50-A4F1-4745-6B77747AF9BD}"/>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F4366720-CC49-D9C5-0D13-CAEBFC3CB800}"/>
              </a:ext>
            </a:extLst>
          </p:cNvPr>
          <p:cNvSpPr>
            <a:spLocks noGrp="1"/>
          </p:cNvSpPr>
          <p:nvPr>
            <p:ph type="title"/>
          </p:nvPr>
        </p:nvSpPr>
        <p:spPr>
          <a:xfrm>
            <a:off x="3242930" y="747084"/>
            <a:ext cx="8187070" cy="4391431"/>
          </a:xfrm>
        </p:spPr>
        <p:txBody>
          <a:bodyPr>
            <a:noAutofit/>
          </a:bodyPr>
          <a:lstStyle/>
          <a:p>
            <a:pPr algn="ctr"/>
            <a:r>
              <a:rPr lang="sk-SK" sz="4800" dirty="0"/>
              <a:t>Orgány štátnej správy vo výstavbe </a:t>
            </a:r>
            <a:br>
              <a:rPr lang="sk-SK" sz="4800" dirty="0"/>
            </a:br>
            <a:r>
              <a:rPr lang="sk-SK" sz="4800" dirty="0"/>
              <a:t>a ich kompetencie</a:t>
            </a:r>
            <a:endParaRPr lang="en-GB" sz="7200" dirty="0"/>
          </a:p>
        </p:txBody>
      </p:sp>
      <p:sp>
        <p:nvSpPr>
          <p:cNvPr id="5" name="Zástupný text 4">
            <a:extLst>
              <a:ext uri="{FF2B5EF4-FFF2-40B4-BE49-F238E27FC236}">
                <a16:creationId xmlns:a16="http://schemas.microsoft.com/office/drawing/2014/main" id="{D5CA1073-E8D1-4807-4ECE-1465DAA9955A}"/>
              </a:ext>
            </a:extLst>
          </p:cNvPr>
          <p:cNvSpPr>
            <a:spLocks noGrp="1"/>
          </p:cNvSpPr>
          <p:nvPr>
            <p:ph type="body" idx="1"/>
          </p:nvPr>
        </p:nvSpPr>
        <p:spPr/>
        <p:txBody>
          <a:bodyPr/>
          <a:lstStyle/>
          <a:p>
            <a:r>
              <a:rPr lang="sk-SK" dirty="0"/>
              <a:t>od 1.4.2025</a:t>
            </a:r>
            <a:endParaRPr lang="en-GB" dirty="0"/>
          </a:p>
        </p:txBody>
      </p:sp>
      <p:pic>
        <p:nvPicPr>
          <p:cNvPr id="3" name="Obrázok 2">
            <a:extLst>
              <a:ext uri="{FF2B5EF4-FFF2-40B4-BE49-F238E27FC236}">
                <a16:creationId xmlns:a16="http://schemas.microsoft.com/office/drawing/2014/main" id="{FB51DD3E-1E88-387E-30CB-D9E5D84A5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92599528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9FC8EA-2FB8-BAD5-CD4B-F37AFA454D3D}"/>
              </a:ext>
            </a:extLst>
          </p:cNvPr>
          <p:cNvSpPr>
            <a:spLocks noGrp="1"/>
          </p:cNvSpPr>
          <p:nvPr>
            <p:ph type="title"/>
          </p:nvPr>
        </p:nvSpPr>
        <p:spPr>
          <a:xfrm>
            <a:off x="1234440" y="382385"/>
            <a:ext cx="10195560" cy="1034935"/>
          </a:xfrm>
        </p:spPr>
        <p:txBody>
          <a:bodyPr>
            <a:normAutofit/>
          </a:bodyPr>
          <a:lstStyle/>
          <a:p>
            <a:r>
              <a:rPr lang="sk-SK" sz="4800" dirty="0"/>
              <a:t>Pôsobnosť Orgánov VO </a:t>
            </a:r>
            <a:r>
              <a:rPr lang="sk-SK" sz="4800" dirty="0" err="1"/>
              <a:t>VýstavbE</a:t>
            </a:r>
            <a:endParaRPr lang="sk-SK" sz="4800" dirty="0"/>
          </a:p>
        </p:txBody>
      </p:sp>
      <p:sp>
        <p:nvSpPr>
          <p:cNvPr id="3" name="Zástupný objekt pre obsah 2">
            <a:extLst>
              <a:ext uri="{FF2B5EF4-FFF2-40B4-BE49-F238E27FC236}">
                <a16:creationId xmlns:a16="http://schemas.microsoft.com/office/drawing/2014/main" id="{2C355230-DE0F-7851-7463-1CFFFA48A37B}"/>
              </a:ext>
            </a:extLst>
          </p:cNvPr>
          <p:cNvSpPr>
            <a:spLocks noGrp="1"/>
          </p:cNvSpPr>
          <p:nvPr>
            <p:ph idx="1"/>
          </p:nvPr>
        </p:nvSpPr>
        <p:spPr>
          <a:xfrm>
            <a:off x="978408" y="1225296"/>
            <a:ext cx="10319511" cy="4718304"/>
          </a:xfrm>
        </p:spPr>
        <p:txBody>
          <a:bodyPr>
            <a:normAutofit/>
          </a:bodyPr>
          <a:lstStyle/>
          <a:p>
            <a:pPr>
              <a:buFont typeface="Wingdings" panose="05000000000000000000" pitchFamily="2" charset="2"/>
              <a:buChar char="§"/>
            </a:pPr>
            <a:r>
              <a:rPr lang="sk-SK" sz="3600" dirty="0">
                <a:solidFill>
                  <a:schemeClr val="tx1"/>
                </a:solidFill>
              </a:rPr>
              <a:t>Štátnu správu vo výstavbe vykonáva </a:t>
            </a:r>
          </a:p>
          <a:p>
            <a:pPr>
              <a:buFont typeface="Wingdings" panose="05000000000000000000" pitchFamily="2" charset="2"/>
              <a:buChar char="§"/>
            </a:pPr>
            <a:r>
              <a:rPr lang="sk-SK" sz="3600" dirty="0">
                <a:solidFill>
                  <a:schemeClr val="tx1"/>
                </a:solidFill>
              </a:rPr>
              <a:t>a) Úrad pre územné plánovanie a výstavbu Slovenskej republiky (ďalej len "</a:t>
            </a:r>
            <a:r>
              <a:rPr lang="sk-SK" sz="3600" b="1" dirty="0">
                <a:solidFill>
                  <a:schemeClr val="tx1"/>
                </a:solidFill>
              </a:rPr>
              <a:t>úrad</a:t>
            </a:r>
            <a:r>
              <a:rPr lang="sk-SK" sz="3600" dirty="0">
                <a:solidFill>
                  <a:schemeClr val="tx1"/>
                </a:solidFill>
              </a:rPr>
              <a:t>"),</a:t>
            </a:r>
          </a:p>
          <a:p>
            <a:pPr>
              <a:buNone/>
            </a:pPr>
            <a:r>
              <a:rPr lang="sk-SK" sz="3600" dirty="0">
                <a:solidFill>
                  <a:schemeClr val="tx1"/>
                </a:solidFill>
              </a:rPr>
              <a:t>b) regionálny úrad,</a:t>
            </a:r>
          </a:p>
          <a:p>
            <a:pPr>
              <a:buNone/>
            </a:pPr>
            <a:r>
              <a:rPr lang="sk-SK" sz="3600" dirty="0">
                <a:solidFill>
                  <a:schemeClr val="tx1"/>
                </a:solidFill>
              </a:rPr>
              <a:t>c) stavebný úrad,</a:t>
            </a:r>
          </a:p>
          <a:p>
            <a:pPr>
              <a:buNone/>
            </a:pPr>
            <a:r>
              <a:rPr lang="sk-SK" sz="3600" dirty="0">
                <a:solidFill>
                  <a:schemeClr val="tx1"/>
                </a:solidFill>
              </a:rPr>
              <a:t>d) špeciálny stavebný úrad a iný stavebný úrad.</a:t>
            </a:r>
          </a:p>
          <a:p>
            <a:pPr algn="just"/>
            <a:endParaRPr lang="sk-SK" sz="2400" b="1" dirty="0">
              <a:solidFill>
                <a:schemeClr val="tx1"/>
              </a:solidFill>
            </a:endParaRPr>
          </a:p>
        </p:txBody>
      </p:sp>
      <p:pic>
        <p:nvPicPr>
          <p:cNvPr id="5" name="Obrázok 4">
            <a:extLst>
              <a:ext uri="{FF2B5EF4-FFF2-40B4-BE49-F238E27FC236}">
                <a16:creationId xmlns:a16="http://schemas.microsoft.com/office/drawing/2014/main" id="{1BE46F6C-A325-E1A7-0B8B-7F56D825E3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191934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8B3985-EE7A-F5DA-978C-8C2D002B941A}"/>
              </a:ext>
            </a:extLst>
          </p:cNvPr>
          <p:cNvSpPr>
            <a:spLocks noGrp="1"/>
          </p:cNvSpPr>
          <p:nvPr>
            <p:ph type="title"/>
          </p:nvPr>
        </p:nvSpPr>
        <p:spPr>
          <a:xfrm>
            <a:off x="1000664" y="157052"/>
            <a:ext cx="10429336" cy="937457"/>
          </a:xfrm>
        </p:spPr>
        <p:txBody>
          <a:bodyPr>
            <a:normAutofit/>
          </a:bodyPr>
          <a:lstStyle/>
          <a:p>
            <a:r>
              <a:rPr lang="sk-SK" sz="4800" dirty="0">
                <a:solidFill>
                  <a:schemeClr val="tx1"/>
                </a:solidFill>
              </a:rPr>
              <a:t>4. metodické usmernenia</a:t>
            </a:r>
            <a:endParaRPr lang="en-GB" sz="4800" dirty="0"/>
          </a:p>
        </p:txBody>
      </p:sp>
      <p:sp>
        <p:nvSpPr>
          <p:cNvPr id="3" name="Zástupný objekt pre obsah 2">
            <a:extLst>
              <a:ext uri="{FF2B5EF4-FFF2-40B4-BE49-F238E27FC236}">
                <a16:creationId xmlns:a16="http://schemas.microsoft.com/office/drawing/2014/main" id="{2BB83C16-CAE6-CEE4-C95E-D7CF5FC41BD0}"/>
              </a:ext>
            </a:extLst>
          </p:cNvPr>
          <p:cNvSpPr>
            <a:spLocks noGrp="1"/>
          </p:cNvSpPr>
          <p:nvPr>
            <p:ph idx="1"/>
          </p:nvPr>
        </p:nvSpPr>
        <p:spPr>
          <a:xfrm>
            <a:off x="1104181" y="1242204"/>
            <a:ext cx="10325819" cy="4917056"/>
          </a:xfrm>
        </p:spPr>
        <p:txBody>
          <a:bodyPr>
            <a:normAutofit fontScale="92500" lnSpcReduction="20000"/>
          </a:bodyPr>
          <a:lstStyle/>
          <a:p>
            <a:pPr marL="457200" indent="-457200">
              <a:buFont typeface="+mj-lt"/>
              <a:buAutoNum type="alphaLcParenR"/>
            </a:pPr>
            <a:r>
              <a:rPr lang="sk-SK" b="1" dirty="0">
                <a:solidFill>
                  <a:schemeClr val="tx1"/>
                </a:solidFill>
              </a:rPr>
              <a:t>Metodické usmernenie </a:t>
            </a:r>
            <a:r>
              <a:rPr lang="sk-SK" dirty="0">
                <a:solidFill>
                  <a:schemeClr val="tx1"/>
                </a:solidFill>
              </a:rPr>
              <a:t>Úradu pre územné plánovanie a výstavbu SR </a:t>
            </a:r>
            <a:r>
              <a:rPr lang="sk-SK" b="1" dirty="0">
                <a:solidFill>
                  <a:schemeClr val="tx1"/>
                </a:solidFill>
              </a:rPr>
              <a:t>č. 1/2023 </a:t>
            </a:r>
            <a:r>
              <a:rPr lang="sk-SK" dirty="0">
                <a:solidFill>
                  <a:schemeClr val="tx1"/>
                </a:solidFill>
              </a:rPr>
              <a:t>vo veci postupu príslušných orgánov územného plánovania pri obstarávaní územnoplánovacej dokumentácie v zmysle § 17 ods. 2 písm. d) stavebného zákona, podávaní podkladov k žiadosti na preskúmanie podľa § 25 stavebného zákona a o doplnení náležitosti v stanovisku o výsledku posúdenia územnoplánovacej dokumentácie;</a:t>
            </a:r>
          </a:p>
          <a:p>
            <a:pPr marL="457200" indent="-457200">
              <a:buFont typeface="+mj-lt"/>
              <a:buAutoNum type="alphaLcParenR"/>
            </a:pPr>
            <a:r>
              <a:rPr lang="sk-SK" b="1" dirty="0">
                <a:solidFill>
                  <a:schemeClr val="tx1"/>
                </a:solidFill>
              </a:rPr>
              <a:t>Metodické usmernenie </a:t>
            </a:r>
            <a:r>
              <a:rPr lang="sk-SK" dirty="0">
                <a:solidFill>
                  <a:schemeClr val="tx1"/>
                </a:solidFill>
              </a:rPr>
              <a:t>Úradu pre územné plánovanie a výstavbu SR </a:t>
            </a:r>
            <a:r>
              <a:rPr lang="sk-SK" b="1" dirty="0">
                <a:solidFill>
                  <a:schemeClr val="tx1"/>
                </a:solidFill>
              </a:rPr>
              <a:t>č. 2/2024 </a:t>
            </a:r>
            <a:r>
              <a:rPr lang="sk-SK" dirty="0">
                <a:solidFill>
                  <a:schemeClr val="tx1"/>
                </a:solidFill>
              </a:rPr>
              <a:t>vo veci postupu orgánov územného plánovania pri obstarávaní zmien a doplnkov územnoplánovacej dokumentácie schválenej podľa doterajších predpisov podľa prechodných ustanovení § 40 ods. 4 a § 40a ods. 6 zákona č. 200/2022 Z. z. o územnom plánovaní v znení neskorších predpisov; </a:t>
            </a:r>
          </a:p>
          <a:p>
            <a:pPr marL="457200" indent="-457200">
              <a:buFont typeface="+mj-lt"/>
              <a:buAutoNum type="alphaLcParenR"/>
            </a:pPr>
            <a:r>
              <a:rPr lang="sk-SK" b="1" dirty="0">
                <a:solidFill>
                  <a:schemeClr val="tx1"/>
                </a:solidFill>
              </a:rPr>
              <a:t>Metodické usmernenie </a:t>
            </a:r>
            <a:r>
              <a:rPr lang="sk-SK" dirty="0">
                <a:solidFill>
                  <a:schemeClr val="tx1"/>
                </a:solidFill>
              </a:rPr>
              <a:t>Úradu pre územné plánovanie a výstavbu SR </a:t>
            </a:r>
            <a:r>
              <a:rPr lang="sk-SK" b="1" dirty="0">
                <a:solidFill>
                  <a:schemeClr val="tx1"/>
                </a:solidFill>
              </a:rPr>
              <a:t>č. 3/2024 </a:t>
            </a:r>
            <a:r>
              <a:rPr lang="sk-SK" dirty="0">
                <a:solidFill>
                  <a:schemeClr val="tx1"/>
                </a:solidFill>
              </a:rPr>
              <a:t>vo veci postupu orgánov územného plánovania pri vydávaní záväzného stanoviska pre konania podľa stavebného zákona a podľa zákona č. 200/2022 Z. z. o územnom plánovaní v znení neskorších predpisov (</a:t>
            </a:r>
            <a:r>
              <a:rPr lang="sk-SK" b="1" dirty="0">
                <a:solidFill>
                  <a:schemeClr val="tx1"/>
                </a:solidFill>
              </a:rPr>
              <a:t>účinné do 31.3.2025</a:t>
            </a:r>
            <a:r>
              <a:rPr lang="sk-SK" dirty="0">
                <a:solidFill>
                  <a:schemeClr val="tx1"/>
                </a:solidFill>
              </a:rPr>
              <a:t>);</a:t>
            </a:r>
          </a:p>
          <a:p>
            <a:pPr marL="457200" indent="-457200">
              <a:buFont typeface="+mj-lt"/>
              <a:buAutoNum type="alphaLcParenR"/>
            </a:pPr>
            <a:r>
              <a:rPr lang="sk-SK" b="1" dirty="0">
                <a:solidFill>
                  <a:schemeClr val="tx1"/>
                </a:solidFill>
              </a:rPr>
              <a:t>Metodické usmernenie </a:t>
            </a:r>
            <a:r>
              <a:rPr lang="sk-SK" dirty="0">
                <a:solidFill>
                  <a:schemeClr val="tx1"/>
                </a:solidFill>
              </a:rPr>
              <a:t>Úradu pre územné plánovanie a výstavbu SR č. </a:t>
            </a:r>
            <a:r>
              <a:rPr lang="sk-SK" b="1" dirty="0">
                <a:solidFill>
                  <a:schemeClr val="tx1"/>
                </a:solidFill>
              </a:rPr>
              <a:t>4/2024</a:t>
            </a:r>
            <a:r>
              <a:rPr lang="sk-SK" dirty="0">
                <a:solidFill>
                  <a:schemeClr val="tx1"/>
                </a:solidFill>
              </a:rPr>
              <a:t> vo veci postupu hlavného mesta Bratislava a mesta Košice ako orgánov územného plánovania, pri vydávaní záväzného stanoviska pre konania podľa stavebného zákona podľa zákona č. 200/2022 Z. z. o územnom plánovaní v znení neskorších predpisov (</a:t>
            </a:r>
            <a:r>
              <a:rPr lang="sk-SK" b="1" dirty="0">
                <a:solidFill>
                  <a:schemeClr val="tx1"/>
                </a:solidFill>
              </a:rPr>
              <a:t>účinné do 31.3.2025</a:t>
            </a:r>
            <a:r>
              <a:rPr lang="sk-SK" dirty="0">
                <a:solidFill>
                  <a:schemeClr val="tx1"/>
                </a:solidFill>
              </a:rPr>
              <a:t>).</a:t>
            </a:r>
          </a:p>
          <a:p>
            <a:endParaRPr lang="en-GB" dirty="0"/>
          </a:p>
        </p:txBody>
      </p:sp>
      <p:pic>
        <p:nvPicPr>
          <p:cNvPr id="5" name="Obrázok 4">
            <a:extLst>
              <a:ext uri="{FF2B5EF4-FFF2-40B4-BE49-F238E27FC236}">
                <a16:creationId xmlns:a16="http://schemas.microsoft.com/office/drawing/2014/main" id="{F5A0411B-3A7B-2449-1BD7-7D2BE5EC48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419354395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82A557-516F-1460-8983-F43B05FC51E6}"/>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FA205A3-1F25-C8F6-B5FE-FC1F380EB2FB}"/>
              </a:ext>
            </a:extLst>
          </p:cNvPr>
          <p:cNvSpPr>
            <a:spLocks noGrp="1"/>
          </p:cNvSpPr>
          <p:nvPr>
            <p:ph type="title"/>
          </p:nvPr>
        </p:nvSpPr>
        <p:spPr>
          <a:xfrm>
            <a:off x="1234440" y="382385"/>
            <a:ext cx="10195560" cy="1034935"/>
          </a:xfrm>
        </p:spPr>
        <p:txBody>
          <a:bodyPr>
            <a:normAutofit fontScale="90000"/>
          </a:bodyPr>
          <a:lstStyle/>
          <a:p>
            <a:r>
              <a:rPr lang="sk-SK" sz="4800" dirty="0"/>
              <a:t>1. Úrad pre územné plánovanie a výstavbu SR</a:t>
            </a:r>
          </a:p>
        </p:txBody>
      </p:sp>
      <p:sp>
        <p:nvSpPr>
          <p:cNvPr id="3" name="Zástupný objekt pre obsah 2">
            <a:extLst>
              <a:ext uri="{FF2B5EF4-FFF2-40B4-BE49-F238E27FC236}">
                <a16:creationId xmlns:a16="http://schemas.microsoft.com/office/drawing/2014/main" id="{A1EE7C92-EB1F-2186-EDBE-1452851F9979}"/>
              </a:ext>
            </a:extLst>
          </p:cNvPr>
          <p:cNvSpPr>
            <a:spLocks noGrp="1"/>
          </p:cNvSpPr>
          <p:nvPr>
            <p:ph idx="1"/>
          </p:nvPr>
        </p:nvSpPr>
        <p:spPr>
          <a:xfrm>
            <a:off x="832104" y="1618488"/>
            <a:ext cx="10465815" cy="4526280"/>
          </a:xfrm>
        </p:spPr>
        <p:txBody>
          <a:bodyPr>
            <a:normAutofit fontScale="92500" lnSpcReduction="20000"/>
          </a:bodyPr>
          <a:lstStyle/>
          <a:p>
            <a:pPr algn="just"/>
            <a:r>
              <a:rPr lang="sk-SK" dirty="0">
                <a:solidFill>
                  <a:schemeClr val="tx1"/>
                </a:solidFill>
              </a:rPr>
              <a:t>Medzi najdôležitejšie kompetencie Úradu na úseku výstavby patria:</a:t>
            </a:r>
          </a:p>
          <a:p>
            <a:pPr>
              <a:buFont typeface="Wingdings" panose="05000000000000000000" pitchFamily="2" charset="2"/>
              <a:buChar char="q"/>
            </a:pPr>
            <a:r>
              <a:rPr lang="sk-SK" b="1" dirty="0">
                <a:solidFill>
                  <a:schemeClr val="tx1"/>
                </a:solidFill>
              </a:rPr>
              <a:t>riadi výkon štátnej správy vo výstavbe </a:t>
            </a:r>
            <a:r>
              <a:rPr lang="sk-SK" dirty="0">
                <a:solidFill>
                  <a:schemeClr val="tx1"/>
                </a:solidFill>
              </a:rPr>
              <a:t>vydávaním smerníc a metodických pokynov, poskytovaním odborných výkladov a organizovaním odborného vzdelávania odborných zamestnancov stavebných úradov a regionálnych úradov,</a:t>
            </a:r>
          </a:p>
          <a:p>
            <a:pPr>
              <a:buFont typeface="Wingdings" panose="05000000000000000000" pitchFamily="2" charset="2"/>
              <a:buChar char="q"/>
            </a:pPr>
            <a:r>
              <a:rPr lang="sk-SK" b="1" dirty="0">
                <a:solidFill>
                  <a:schemeClr val="tx1"/>
                </a:solidFill>
              </a:rPr>
              <a:t>rozhoduje o riadnych a mimoriadnych opravných prostriedkoch </a:t>
            </a:r>
            <a:r>
              <a:rPr lang="sk-SK" dirty="0">
                <a:solidFill>
                  <a:schemeClr val="tx1"/>
                </a:solidFill>
              </a:rPr>
              <a:t>podaných proti rozhodnutiam regionálneho úradu,</a:t>
            </a:r>
          </a:p>
          <a:p>
            <a:pPr>
              <a:buFont typeface="Wingdings" panose="05000000000000000000" pitchFamily="2" charset="2"/>
              <a:buChar char="q"/>
            </a:pPr>
            <a:r>
              <a:rPr lang="sk-SK" b="1" dirty="0">
                <a:solidFill>
                  <a:schemeClr val="tx1"/>
                </a:solidFill>
              </a:rPr>
              <a:t>určuje, ktorý stavebný úrad je príslušný na vykonanie úkonov </a:t>
            </a:r>
            <a:r>
              <a:rPr lang="sk-SK" dirty="0">
                <a:solidFill>
                  <a:schemeClr val="tx1"/>
                </a:solidFill>
              </a:rPr>
              <a:t>namiesto stavebného úradu, ktorý je nečinný najmenej 90 dní; za príslušný stavebný úrad určí iba obec, ktorá patrí do územného obvodu toho istého regionálneho úradu, je sídlom spoločného obecného úradu a s určením súhlasí; to neplatí pre určenie príslušnosti špeciálneho stavebného úradu,</a:t>
            </a:r>
          </a:p>
          <a:p>
            <a:pPr>
              <a:buFont typeface="Wingdings" panose="05000000000000000000" pitchFamily="2" charset="2"/>
              <a:buChar char="q"/>
            </a:pPr>
            <a:r>
              <a:rPr lang="sk-SK" b="1" dirty="0">
                <a:solidFill>
                  <a:schemeClr val="tx1"/>
                </a:solidFill>
              </a:rPr>
              <a:t>určuje, ktorý z regionálnych úradov uskutoční konanie o stavebnom zámere</a:t>
            </a:r>
            <a:r>
              <a:rPr lang="sk-SK" dirty="0">
                <a:solidFill>
                  <a:schemeClr val="tx1"/>
                </a:solidFill>
              </a:rPr>
              <a:t>, ak ide o stavbu alebo opatrenie, ktoré sa má uskutočniť vo viacerých krajoch,</a:t>
            </a:r>
          </a:p>
          <a:p>
            <a:pPr>
              <a:buFont typeface="Wingdings" panose="05000000000000000000" pitchFamily="2" charset="2"/>
              <a:buChar char="q"/>
            </a:pPr>
            <a:r>
              <a:rPr lang="sk-SK" b="1" dirty="0">
                <a:solidFill>
                  <a:schemeClr val="tx1"/>
                </a:solidFill>
              </a:rPr>
              <a:t>určuje, ktorý z regionálnych úradov vykonáva pôsobnosť stavebného úradu</a:t>
            </a:r>
            <a:r>
              <a:rPr lang="sk-SK" dirty="0">
                <a:solidFill>
                  <a:schemeClr val="tx1"/>
                </a:solidFill>
              </a:rPr>
              <a:t>, ak obec nezabezpečí výkon stavebného úradu v požadovanom personálnom obsadení najmenej jeden rok a nemôže určiť stavebný úrad podľa písmena.</a:t>
            </a:r>
          </a:p>
        </p:txBody>
      </p:sp>
      <p:pic>
        <p:nvPicPr>
          <p:cNvPr id="5" name="Obrázok 4">
            <a:extLst>
              <a:ext uri="{FF2B5EF4-FFF2-40B4-BE49-F238E27FC236}">
                <a16:creationId xmlns:a16="http://schemas.microsoft.com/office/drawing/2014/main" id="{AAE1BCDB-88ED-255C-B6C6-60ACAF1EE8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46190786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DE0BC-83AC-ADEC-1BE2-C5AFFD308B2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DE3DA5DC-8E3F-1DC4-30AB-E625F91D519B}"/>
              </a:ext>
            </a:extLst>
          </p:cNvPr>
          <p:cNvSpPr>
            <a:spLocks noGrp="1"/>
          </p:cNvSpPr>
          <p:nvPr>
            <p:ph type="title"/>
          </p:nvPr>
        </p:nvSpPr>
        <p:spPr>
          <a:xfrm>
            <a:off x="1234440" y="382385"/>
            <a:ext cx="10195560" cy="1034935"/>
          </a:xfrm>
        </p:spPr>
        <p:txBody>
          <a:bodyPr>
            <a:normAutofit/>
          </a:bodyPr>
          <a:lstStyle/>
          <a:p>
            <a:r>
              <a:rPr lang="sk-SK" sz="4800" dirty="0"/>
              <a:t>Pokračovanie:</a:t>
            </a:r>
          </a:p>
        </p:txBody>
      </p:sp>
      <p:sp>
        <p:nvSpPr>
          <p:cNvPr id="3" name="Zástupný objekt pre obsah 2">
            <a:extLst>
              <a:ext uri="{FF2B5EF4-FFF2-40B4-BE49-F238E27FC236}">
                <a16:creationId xmlns:a16="http://schemas.microsoft.com/office/drawing/2014/main" id="{98DE7CD5-D3F6-35C3-54FD-6E10BB3BE1B1}"/>
              </a:ext>
            </a:extLst>
          </p:cNvPr>
          <p:cNvSpPr>
            <a:spLocks noGrp="1"/>
          </p:cNvSpPr>
          <p:nvPr>
            <p:ph idx="1"/>
          </p:nvPr>
        </p:nvSpPr>
        <p:spPr>
          <a:xfrm>
            <a:off x="1102359" y="1696720"/>
            <a:ext cx="10195560" cy="4448048"/>
          </a:xfrm>
        </p:spPr>
        <p:txBody>
          <a:bodyPr>
            <a:normAutofit fontScale="85000" lnSpcReduction="20000"/>
          </a:bodyPr>
          <a:lstStyle/>
          <a:p>
            <a:pPr>
              <a:buFont typeface="Wingdings" panose="05000000000000000000" pitchFamily="2" charset="2"/>
              <a:buChar char="q"/>
            </a:pPr>
            <a:r>
              <a:rPr lang="sk-SK" sz="2900" b="1" dirty="0">
                <a:solidFill>
                  <a:schemeClr val="tx1"/>
                </a:solidFill>
              </a:rPr>
              <a:t>rozhoduje po dohode s príslušnými ústrednými orgánmi štátnej správy o rozporoch </a:t>
            </a:r>
            <a:r>
              <a:rPr lang="sk-SK" sz="2900" dirty="0">
                <a:solidFill>
                  <a:schemeClr val="tx1"/>
                </a:solidFill>
              </a:rPr>
              <a:t>v konaniach, ak sa vzniknutý rozpor neodstránil dohodou medzi dotknutými orgánmi,</a:t>
            </a:r>
          </a:p>
          <a:p>
            <a:pPr>
              <a:buFont typeface="Wingdings" panose="05000000000000000000" pitchFamily="2" charset="2"/>
              <a:buChar char="q"/>
            </a:pPr>
            <a:r>
              <a:rPr lang="sk-SK" sz="2900" b="1" dirty="0">
                <a:solidFill>
                  <a:schemeClr val="tx1"/>
                </a:solidFill>
              </a:rPr>
              <a:t>určuje obsah a rozsah odbornej prípravy </a:t>
            </a:r>
            <a:r>
              <a:rPr lang="sk-SK" sz="2900" dirty="0">
                <a:solidFill>
                  <a:schemeClr val="tx1"/>
                </a:solidFill>
              </a:rPr>
              <a:t>a postup pri overovaní a osvedčovaní osobitného kvalifikačného predpokladu na výkon činnosti v stavebnom úrade a v regionálnom úrade,</a:t>
            </a:r>
          </a:p>
          <a:p>
            <a:pPr>
              <a:buFont typeface="Wingdings" panose="05000000000000000000" pitchFamily="2" charset="2"/>
              <a:buChar char="q"/>
            </a:pPr>
            <a:r>
              <a:rPr lang="sk-SK" sz="2900" b="1" dirty="0">
                <a:solidFill>
                  <a:schemeClr val="tx1"/>
                </a:solidFill>
              </a:rPr>
              <a:t>určuje v spolupráci s profesijnými komorami obsah písomnej časti autorizačnej skúšky </a:t>
            </a:r>
            <a:r>
              <a:rPr lang="sk-SK" sz="2900" dirty="0">
                <a:solidFill>
                  <a:schemeClr val="tx1"/>
                </a:solidFill>
              </a:rPr>
              <a:t>potrebnej na získanie oprávnenia v rozsahu vyhradených činností vo výstavbe, činnosti stavbyvedúceho a </a:t>
            </a:r>
          </a:p>
          <a:p>
            <a:pPr>
              <a:buFont typeface="Wingdings" panose="05000000000000000000" pitchFamily="2" charset="2"/>
              <a:buChar char="q"/>
            </a:pPr>
            <a:r>
              <a:rPr lang="sk-SK" sz="2900" b="1" dirty="0">
                <a:solidFill>
                  <a:schemeClr val="tx1"/>
                </a:solidFill>
              </a:rPr>
              <a:t>vybavuje sťažnosti </a:t>
            </a:r>
            <a:r>
              <a:rPr lang="sk-SK" sz="2900" dirty="0">
                <a:solidFill>
                  <a:schemeClr val="tx1"/>
                </a:solidFill>
              </a:rPr>
              <a:t>podané na činnosť regionálneho úradu,</a:t>
            </a:r>
          </a:p>
          <a:p>
            <a:pPr>
              <a:buFont typeface="Wingdings" panose="05000000000000000000" pitchFamily="2" charset="2"/>
              <a:buChar char="q"/>
            </a:pPr>
            <a:r>
              <a:rPr lang="sk-SK" sz="2900" b="1" dirty="0">
                <a:solidFill>
                  <a:schemeClr val="tx1"/>
                </a:solidFill>
              </a:rPr>
              <a:t>riadi a kontroluje výkon štátnej správy</a:t>
            </a:r>
            <a:r>
              <a:rPr lang="sk-SK" sz="2900" dirty="0">
                <a:solidFill>
                  <a:schemeClr val="tx1"/>
                </a:solidFill>
              </a:rPr>
              <a:t> na regionálnom úrade.</a:t>
            </a:r>
          </a:p>
          <a:p>
            <a:pPr marL="0" indent="0" algn="just">
              <a:buNone/>
            </a:pPr>
            <a:endParaRPr lang="sk-SK" sz="2400" dirty="0">
              <a:solidFill>
                <a:schemeClr val="tx1"/>
              </a:solidFill>
            </a:endParaRPr>
          </a:p>
        </p:txBody>
      </p:sp>
      <p:pic>
        <p:nvPicPr>
          <p:cNvPr id="5" name="Obrázok 4">
            <a:extLst>
              <a:ext uri="{FF2B5EF4-FFF2-40B4-BE49-F238E27FC236}">
                <a16:creationId xmlns:a16="http://schemas.microsoft.com/office/drawing/2014/main" id="{B991ABE0-EBB8-CE12-AEB9-D27FDA758E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37058076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E3C6F3-C159-085A-8829-B989ED4D8802}"/>
              </a:ext>
            </a:extLst>
          </p:cNvPr>
          <p:cNvSpPr>
            <a:spLocks noGrp="1"/>
          </p:cNvSpPr>
          <p:nvPr>
            <p:ph type="title"/>
          </p:nvPr>
        </p:nvSpPr>
        <p:spPr>
          <a:xfrm>
            <a:off x="1112808" y="71121"/>
            <a:ext cx="10317192" cy="1263866"/>
          </a:xfrm>
        </p:spPr>
        <p:txBody>
          <a:bodyPr>
            <a:noAutofit/>
          </a:bodyPr>
          <a:lstStyle/>
          <a:p>
            <a:r>
              <a:rPr lang="sk-SK" sz="4800" dirty="0"/>
              <a:t>2. Vznik nových regionálnych stavebných úradov</a:t>
            </a:r>
            <a:endParaRPr lang="en-GB" sz="4800" dirty="0"/>
          </a:p>
        </p:txBody>
      </p:sp>
      <p:sp>
        <p:nvSpPr>
          <p:cNvPr id="3" name="Zástupný objekt pre obsah 2">
            <a:extLst>
              <a:ext uri="{FF2B5EF4-FFF2-40B4-BE49-F238E27FC236}">
                <a16:creationId xmlns:a16="http://schemas.microsoft.com/office/drawing/2014/main" id="{66ABEB3A-1016-43F3-5C89-CDF5FAADA6EC}"/>
              </a:ext>
            </a:extLst>
          </p:cNvPr>
          <p:cNvSpPr>
            <a:spLocks noGrp="1"/>
          </p:cNvSpPr>
          <p:nvPr>
            <p:ph idx="1"/>
          </p:nvPr>
        </p:nvSpPr>
        <p:spPr>
          <a:xfrm>
            <a:off x="1112808" y="1406106"/>
            <a:ext cx="10317192" cy="5380774"/>
          </a:xfrm>
        </p:spPr>
        <p:txBody>
          <a:bodyPr>
            <a:normAutofit fontScale="77500" lnSpcReduction="20000"/>
          </a:bodyPr>
          <a:lstStyle/>
          <a:p>
            <a:pPr>
              <a:buFont typeface="Wingdings" panose="05000000000000000000" pitchFamily="2" charset="2"/>
              <a:buChar char="§"/>
            </a:pPr>
            <a:r>
              <a:rPr lang="sk-SK" sz="2400" dirty="0">
                <a:solidFill>
                  <a:schemeClr val="tx1"/>
                </a:solidFill>
              </a:rPr>
              <a:t>Od </a:t>
            </a:r>
            <a:r>
              <a:rPr lang="sk-SK" sz="2400" b="1" dirty="0">
                <a:solidFill>
                  <a:schemeClr val="tx1"/>
                </a:solidFill>
              </a:rPr>
              <a:t>1. apríla 2024 je </a:t>
            </a:r>
            <a:r>
              <a:rPr lang="sk-SK" sz="2400" dirty="0">
                <a:solidFill>
                  <a:schemeClr val="tx1"/>
                </a:solidFill>
              </a:rPr>
              <a:t>otvorených </a:t>
            </a:r>
            <a:r>
              <a:rPr lang="sk-SK" sz="2400" b="1" dirty="0">
                <a:solidFill>
                  <a:schemeClr val="tx1"/>
                </a:solidFill>
              </a:rPr>
              <a:t>osem regionálnych úradov </a:t>
            </a:r>
            <a:r>
              <a:rPr lang="sk-SK" sz="2400" dirty="0">
                <a:solidFill>
                  <a:schemeClr val="tx1"/>
                </a:solidFill>
              </a:rPr>
              <a:t>pre územné plánovanie a výstavbu;</a:t>
            </a:r>
          </a:p>
          <a:p>
            <a:pPr marL="457200" indent="-457200">
              <a:buFont typeface="+mj-lt"/>
              <a:buAutoNum type="arabicParenR"/>
            </a:pPr>
            <a:r>
              <a:rPr lang="sk-SK" sz="2400" b="1" dirty="0">
                <a:solidFill>
                  <a:schemeClr val="tx1"/>
                </a:solidFill>
              </a:rPr>
              <a:t>Regionálny úrad pre územné plánovanie a výstavbu Nitra, </a:t>
            </a:r>
            <a:r>
              <a:rPr lang="sk-SK" sz="2400" dirty="0">
                <a:solidFill>
                  <a:schemeClr val="tx1"/>
                </a:solidFill>
              </a:rPr>
              <a:t>adresa: </a:t>
            </a:r>
            <a:r>
              <a:rPr lang="pt-BR" sz="2400" dirty="0" err="1">
                <a:solidFill>
                  <a:schemeClr val="tx1"/>
                </a:solidFill>
              </a:rPr>
              <a:t>Novozámocká</a:t>
            </a:r>
            <a:r>
              <a:rPr lang="pt-BR" sz="2400" dirty="0">
                <a:solidFill>
                  <a:schemeClr val="tx1"/>
                </a:solidFill>
              </a:rPr>
              <a:t> 3976/67D</a:t>
            </a:r>
            <a:r>
              <a:rPr lang="sk-SK" sz="2400" dirty="0">
                <a:solidFill>
                  <a:schemeClr val="tx1"/>
                </a:solidFill>
              </a:rPr>
              <a:t>, </a:t>
            </a:r>
            <a:r>
              <a:rPr lang="pt-BR" sz="2400" dirty="0">
                <a:solidFill>
                  <a:schemeClr val="tx1"/>
                </a:solidFill>
              </a:rPr>
              <a:t>949 05 Nitra</a:t>
            </a:r>
          </a:p>
          <a:p>
            <a:pPr marL="457200" indent="-457200">
              <a:buFont typeface="+mj-lt"/>
              <a:buAutoNum type="arabicParenR"/>
            </a:pPr>
            <a:r>
              <a:rPr lang="sk-SK" sz="2400" b="1" dirty="0">
                <a:solidFill>
                  <a:schemeClr val="tx1"/>
                </a:solidFill>
              </a:rPr>
              <a:t>Regionálny úrad pre územné plánovanie a výstavbu Prešov,  </a:t>
            </a:r>
            <a:r>
              <a:rPr lang="sk-SK" sz="2400" dirty="0">
                <a:solidFill>
                  <a:schemeClr val="tx1"/>
                </a:solidFill>
              </a:rPr>
              <a:t>adresa: Kúpeľná 6663/6, 080 01 Prešov</a:t>
            </a:r>
          </a:p>
          <a:p>
            <a:pPr marL="457200" indent="-457200">
              <a:buFont typeface="+mj-lt"/>
              <a:buAutoNum type="arabicParenR"/>
            </a:pPr>
            <a:r>
              <a:rPr lang="sk-SK" sz="2400" b="1" dirty="0">
                <a:solidFill>
                  <a:schemeClr val="tx1"/>
                </a:solidFill>
              </a:rPr>
              <a:t>Regionálny úrad pre územné plánovanie a výstavbu Trenčín, </a:t>
            </a:r>
            <a:r>
              <a:rPr lang="sk-SK" sz="2400" dirty="0">
                <a:solidFill>
                  <a:schemeClr val="tx1"/>
                </a:solidFill>
              </a:rPr>
              <a:t>adresa: </a:t>
            </a:r>
            <a:r>
              <a:rPr lang="sv-SE" sz="2400" dirty="0">
                <a:solidFill>
                  <a:schemeClr val="tx1"/>
                </a:solidFill>
              </a:rPr>
              <a:t>Brnianska 2038/1</a:t>
            </a:r>
            <a:r>
              <a:rPr lang="sk-SK" sz="2400" dirty="0">
                <a:solidFill>
                  <a:schemeClr val="tx1"/>
                </a:solidFill>
              </a:rPr>
              <a:t>, </a:t>
            </a:r>
            <a:r>
              <a:rPr lang="sv-SE" sz="2400" dirty="0">
                <a:solidFill>
                  <a:schemeClr val="tx1"/>
                </a:solidFill>
              </a:rPr>
              <a:t>911 01 Trenčín</a:t>
            </a:r>
          </a:p>
          <a:p>
            <a:pPr marL="457200" indent="-457200">
              <a:buFont typeface="+mj-lt"/>
              <a:buAutoNum type="arabicParenR"/>
            </a:pPr>
            <a:r>
              <a:rPr lang="sk-SK" sz="2400" b="1" dirty="0">
                <a:solidFill>
                  <a:schemeClr val="tx1"/>
                </a:solidFill>
              </a:rPr>
              <a:t>Regionálny úrad pre územné plánovanie a výstavbu Trnava, </a:t>
            </a:r>
            <a:r>
              <a:rPr lang="sk-SK" sz="2400" dirty="0">
                <a:solidFill>
                  <a:schemeClr val="tx1"/>
                </a:solidFill>
              </a:rPr>
              <a:t>adresa:  Ulica Piešťanská 8188/3, 917 01 Trnava</a:t>
            </a:r>
          </a:p>
          <a:p>
            <a:pPr marL="457200" indent="-457200">
              <a:buFont typeface="+mj-lt"/>
              <a:buAutoNum type="arabicParenR"/>
            </a:pPr>
            <a:r>
              <a:rPr lang="sk-SK" sz="2400" b="1" dirty="0">
                <a:solidFill>
                  <a:schemeClr val="tx1"/>
                </a:solidFill>
              </a:rPr>
              <a:t>Regionálny úrad pre územné plánovanie a výstavbu Žilina,  </a:t>
            </a:r>
            <a:r>
              <a:rPr lang="sk-SK" sz="2400" dirty="0">
                <a:solidFill>
                  <a:schemeClr val="tx1"/>
                </a:solidFill>
              </a:rPr>
              <a:t>adresa: Uhoľná 571/1, 010 01 Žilina</a:t>
            </a:r>
          </a:p>
          <a:p>
            <a:pPr marL="457200" indent="-457200">
              <a:buFont typeface="+mj-lt"/>
              <a:buAutoNum type="arabicParenR"/>
            </a:pPr>
            <a:r>
              <a:rPr lang="sk-SK" sz="2400" b="1" dirty="0">
                <a:solidFill>
                  <a:schemeClr val="tx1"/>
                </a:solidFill>
              </a:rPr>
              <a:t>Regionálny úrad pre územné plánovanie a výstavbu Košice, </a:t>
            </a:r>
            <a:r>
              <a:rPr lang="sk-SK" sz="2400" dirty="0">
                <a:solidFill>
                  <a:schemeClr val="tx1"/>
                </a:solidFill>
              </a:rPr>
              <a:t>adresa: Žriedlová 3366/13, 040 01 Košice</a:t>
            </a:r>
          </a:p>
          <a:p>
            <a:pPr marL="457200" indent="-457200">
              <a:buFont typeface="+mj-lt"/>
              <a:buAutoNum type="arabicParenR"/>
            </a:pPr>
            <a:r>
              <a:rPr lang="sk-SK" sz="2400" b="1" dirty="0">
                <a:solidFill>
                  <a:schemeClr val="tx1"/>
                </a:solidFill>
              </a:rPr>
              <a:t>Regionálny úrad pre územné plánovanie a výstavbu Banská Bystrica, </a:t>
            </a:r>
            <a:r>
              <a:rPr lang="sk-SK" sz="2400" dirty="0">
                <a:solidFill>
                  <a:schemeClr val="tx1"/>
                </a:solidFill>
              </a:rPr>
              <a:t>adresa: </a:t>
            </a:r>
          </a:p>
          <a:p>
            <a:pPr marL="0" indent="0">
              <a:buNone/>
            </a:pPr>
            <a:r>
              <a:rPr lang="sk-SK" sz="2400" dirty="0">
                <a:solidFill>
                  <a:schemeClr val="tx1"/>
                </a:solidFill>
              </a:rPr>
              <a:t>       Partizánska cesta 6626/3, 974 01 Banská Bystrica</a:t>
            </a:r>
          </a:p>
          <a:p>
            <a:pPr marL="457200" indent="-457200">
              <a:buFont typeface="+mj-lt"/>
              <a:buAutoNum type="arabicParenR"/>
            </a:pPr>
            <a:r>
              <a:rPr lang="sk-SK" sz="2400" b="1" dirty="0">
                <a:solidFill>
                  <a:schemeClr val="tx1"/>
                </a:solidFill>
              </a:rPr>
              <a:t>Regionálny úrad pre územné plánovanie a výstavbu Bratislava,  </a:t>
            </a:r>
            <a:r>
              <a:rPr lang="sk-SK" sz="2400" dirty="0">
                <a:solidFill>
                  <a:schemeClr val="tx1"/>
                </a:solidFill>
              </a:rPr>
              <a:t>adresa: Tomášikova 14366/64A, 831 04 Bratislava</a:t>
            </a:r>
          </a:p>
          <a:p>
            <a:endParaRPr lang="sk-SK" dirty="0">
              <a:solidFill>
                <a:schemeClr val="tx1"/>
              </a:solidFill>
            </a:endParaRPr>
          </a:p>
          <a:p>
            <a:endParaRPr lang="sk-SK" dirty="0">
              <a:solidFill>
                <a:schemeClr val="tx1"/>
              </a:solidFill>
            </a:endParaRPr>
          </a:p>
          <a:p>
            <a:endParaRPr lang="sk-SK" b="1" dirty="0">
              <a:solidFill>
                <a:schemeClr val="tx1"/>
              </a:solidFill>
            </a:endParaRPr>
          </a:p>
          <a:p>
            <a:endParaRPr lang="sk-SK" b="1" dirty="0"/>
          </a:p>
          <a:p>
            <a:endParaRPr lang="en-GB" dirty="0"/>
          </a:p>
        </p:txBody>
      </p:sp>
      <p:pic>
        <p:nvPicPr>
          <p:cNvPr id="5" name="Obrázok 4">
            <a:extLst>
              <a:ext uri="{FF2B5EF4-FFF2-40B4-BE49-F238E27FC236}">
                <a16:creationId xmlns:a16="http://schemas.microsoft.com/office/drawing/2014/main" id="{3B3F1D96-D116-2E8B-8DD7-079D2B41F1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4386349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3AD059-4247-BF7D-EB98-147506494206}"/>
              </a:ext>
            </a:extLst>
          </p:cNvPr>
          <p:cNvSpPr>
            <a:spLocks noGrp="1"/>
          </p:cNvSpPr>
          <p:nvPr>
            <p:ph type="title"/>
          </p:nvPr>
        </p:nvSpPr>
        <p:spPr>
          <a:xfrm>
            <a:off x="1095555" y="382385"/>
            <a:ext cx="11015580" cy="905239"/>
          </a:xfrm>
        </p:spPr>
        <p:txBody>
          <a:bodyPr>
            <a:noAutofit/>
          </a:bodyPr>
          <a:lstStyle/>
          <a:p>
            <a:r>
              <a:rPr lang="sk-SK" sz="4800" dirty="0"/>
              <a:t>3. Organizačné členenie regionálneho úradu</a:t>
            </a:r>
            <a:endParaRPr lang="en-GB" sz="4800" dirty="0"/>
          </a:p>
        </p:txBody>
      </p:sp>
      <p:sp>
        <p:nvSpPr>
          <p:cNvPr id="3" name="Zástupný objekt pre obsah 2">
            <a:extLst>
              <a:ext uri="{FF2B5EF4-FFF2-40B4-BE49-F238E27FC236}">
                <a16:creationId xmlns:a16="http://schemas.microsoft.com/office/drawing/2014/main" id="{AC48B54D-BC9D-9367-3E8D-7FB0FA13E2F4}"/>
              </a:ext>
            </a:extLst>
          </p:cNvPr>
          <p:cNvSpPr>
            <a:spLocks noGrp="1"/>
          </p:cNvSpPr>
          <p:nvPr>
            <p:ph idx="1"/>
          </p:nvPr>
        </p:nvSpPr>
        <p:spPr>
          <a:xfrm>
            <a:off x="1095555" y="1819470"/>
            <a:ext cx="10334445" cy="4452008"/>
          </a:xfrm>
        </p:spPr>
        <p:txBody>
          <a:bodyPr/>
          <a:lstStyle/>
          <a:p>
            <a:pPr>
              <a:buFont typeface="Wingdings" panose="05000000000000000000" pitchFamily="2" charset="2"/>
              <a:buChar char="§"/>
            </a:pPr>
            <a:r>
              <a:rPr lang="sk-SK" sz="3600" dirty="0">
                <a:solidFill>
                  <a:schemeClr val="tx1"/>
                </a:solidFill>
              </a:rPr>
              <a:t>Regionálny úrad sa organizačne člení na:</a:t>
            </a:r>
          </a:p>
          <a:p>
            <a:pPr>
              <a:buFont typeface="Wingdings" panose="05000000000000000000" pitchFamily="2" charset="2"/>
              <a:buChar char="q"/>
            </a:pPr>
            <a:r>
              <a:rPr lang="sk-SK" sz="3600" dirty="0">
                <a:solidFill>
                  <a:schemeClr val="tx1"/>
                </a:solidFill>
              </a:rPr>
              <a:t>oddelenie územného plánovania,</a:t>
            </a:r>
          </a:p>
          <a:p>
            <a:pPr>
              <a:buFont typeface="Wingdings" panose="05000000000000000000" pitchFamily="2" charset="2"/>
              <a:buChar char="q"/>
            </a:pPr>
            <a:r>
              <a:rPr lang="sk-SK" sz="3600" dirty="0">
                <a:solidFill>
                  <a:schemeClr val="tx1"/>
                </a:solidFill>
              </a:rPr>
              <a:t>oddelenie štátnej stavebnej správy,</a:t>
            </a:r>
          </a:p>
          <a:p>
            <a:pPr>
              <a:buFont typeface="Wingdings" panose="05000000000000000000" pitchFamily="2" charset="2"/>
              <a:buChar char="q"/>
            </a:pPr>
            <a:r>
              <a:rPr lang="sk-SK" sz="3600" dirty="0">
                <a:solidFill>
                  <a:schemeClr val="tx1"/>
                </a:solidFill>
              </a:rPr>
              <a:t>oddelenie prevádzky a podpory</a:t>
            </a:r>
            <a:r>
              <a:rPr lang="sk-SK" sz="3600" dirty="0">
                <a:solidFill>
                  <a:srgbClr val="FF0000"/>
                </a:solidFill>
              </a:rPr>
              <a:t>.</a:t>
            </a:r>
          </a:p>
          <a:p>
            <a:endParaRPr lang="en-GB" dirty="0"/>
          </a:p>
        </p:txBody>
      </p:sp>
      <p:pic>
        <p:nvPicPr>
          <p:cNvPr id="5" name="Obrázok 4">
            <a:extLst>
              <a:ext uri="{FF2B5EF4-FFF2-40B4-BE49-F238E27FC236}">
                <a16:creationId xmlns:a16="http://schemas.microsoft.com/office/drawing/2014/main" id="{8D57F7CF-B878-C825-791D-D755DB92E3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13523848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04D425-F104-419B-B45C-751D9F2B4D83}"/>
              </a:ext>
            </a:extLst>
          </p:cNvPr>
          <p:cNvSpPr>
            <a:spLocks noGrp="1"/>
          </p:cNvSpPr>
          <p:nvPr>
            <p:ph type="title"/>
          </p:nvPr>
        </p:nvSpPr>
        <p:spPr>
          <a:xfrm>
            <a:off x="931653" y="232913"/>
            <a:ext cx="10351697" cy="1431985"/>
          </a:xfrm>
        </p:spPr>
        <p:txBody>
          <a:bodyPr>
            <a:noAutofit/>
          </a:bodyPr>
          <a:lstStyle/>
          <a:p>
            <a:r>
              <a:rPr lang="sk-SK" sz="4800" dirty="0"/>
              <a:t>4. Agenda regionálneho úradu pre územné plánovanie a výstavbu</a:t>
            </a:r>
            <a:br>
              <a:rPr lang="sk-SK" sz="1200" b="1" dirty="0">
                <a:effectLst/>
              </a:rPr>
            </a:br>
            <a:endParaRPr lang="sk-SK" sz="4000" dirty="0"/>
          </a:p>
        </p:txBody>
      </p:sp>
      <p:sp>
        <p:nvSpPr>
          <p:cNvPr id="3" name="Zástupný objekt pre obsah 2">
            <a:extLst>
              <a:ext uri="{FF2B5EF4-FFF2-40B4-BE49-F238E27FC236}">
                <a16:creationId xmlns:a16="http://schemas.microsoft.com/office/drawing/2014/main" id="{D8A4E6CA-5422-4598-9B01-01D32F2A60A1}"/>
              </a:ext>
            </a:extLst>
          </p:cNvPr>
          <p:cNvSpPr>
            <a:spLocks noGrp="1"/>
          </p:cNvSpPr>
          <p:nvPr>
            <p:ph idx="1"/>
          </p:nvPr>
        </p:nvSpPr>
        <p:spPr>
          <a:xfrm>
            <a:off x="992039" y="1578634"/>
            <a:ext cx="10437962" cy="4922860"/>
          </a:xfrm>
        </p:spPr>
        <p:txBody>
          <a:bodyPr>
            <a:normAutofit/>
          </a:bodyPr>
          <a:lstStyle/>
          <a:p>
            <a:pPr algn="just">
              <a:buFont typeface="Wingdings" panose="05000000000000000000" pitchFamily="2" charset="2"/>
              <a:buChar char="§"/>
            </a:pPr>
            <a:r>
              <a:rPr lang="sk-SK" sz="3200" b="1" dirty="0">
                <a:solidFill>
                  <a:schemeClr val="tx1"/>
                </a:solidFill>
              </a:rPr>
              <a:t>Agendu regionálnych úradov pre územné plánovanie tvorí:</a:t>
            </a:r>
          </a:p>
          <a:p>
            <a:pPr algn="just">
              <a:buFont typeface="Wingdings" panose="05000000000000000000" pitchFamily="2" charset="2"/>
              <a:buChar char="q"/>
            </a:pPr>
            <a:r>
              <a:rPr lang="sk-SK" sz="3200" dirty="0">
                <a:solidFill>
                  <a:schemeClr val="tx1"/>
                </a:solidFill>
              </a:rPr>
              <a:t>vykonávanie úloh </a:t>
            </a:r>
            <a:r>
              <a:rPr lang="sk-SK" sz="3200" b="1" dirty="0">
                <a:solidFill>
                  <a:schemeClr val="tx1"/>
                </a:solidFill>
              </a:rPr>
              <a:t>na úseku územného plánovania</a:t>
            </a:r>
            <a:r>
              <a:rPr lang="sk-SK" sz="3200" dirty="0">
                <a:solidFill>
                  <a:schemeClr val="tx1"/>
                </a:solidFill>
              </a:rPr>
              <a:t>;</a:t>
            </a:r>
          </a:p>
          <a:p>
            <a:pPr algn="just">
              <a:buFont typeface="Wingdings" panose="05000000000000000000" pitchFamily="2" charset="2"/>
              <a:buChar char="q"/>
            </a:pPr>
            <a:r>
              <a:rPr lang="sk-SK" sz="3200" dirty="0">
                <a:solidFill>
                  <a:schemeClr val="tx1"/>
                </a:solidFill>
              </a:rPr>
              <a:t>vykonávanie úloh v rámci územného obvodu </a:t>
            </a:r>
            <a:r>
              <a:rPr lang="sk-SK" sz="3200" b="1" dirty="0">
                <a:solidFill>
                  <a:schemeClr val="tx1"/>
                </a:solidFill>
              </a:rPr>
              <a:t>na úseku stavebného poriadku</a:t>
            </a:r>
            <a:r>
              <a:rPr lang="sk-SK" sz="3200" dirty="0">
                <a:solidFill>
                  <a:schemeClr val="tx1"/>
                </a:solidFill>
              </a:rPr>
              <a:t>;</a:t>
            </a:r>
          </a:p>
          <a:p>
            <a:pPr algn="just">
              <a:buFont typeface="Wingdings" panose="05000000000000000000" pitchFamily="2" charset="2"/>
              <a:buChar char="q"/>
            </a:pPr>
            <a:r>
              <a:rPr lang="sk-SK" sz="3200" dirty="0">
                <a:solidFill>
                  <a:schemeClr val="tx1"/>
                </a:solidFill>
              </a:rPr>
              <a:t>vykonávanie úloh regionálny úrad v rámci územného obvodu </a:t>
            </a:r>
            <a:r>
              <a:rPr lang="sk-SK" sz="3200" b="1" dirty="0">
                <a:solidFill>
                  <a:schemeClr val="tx1"/>
                </a:solidFill>
              </a:rPr>
              <a:t>na úseku vyvlastňovania</a:t>
            </a:r>
            <a:r>
              <a:rPr lang="sk-SK" sz="3200" dirty="0">
                <a:solidFill>
                  <a:schemeClr val="tx1"/>
                </a:solidFill>
              </a:rPr>
              <a:t>.</a:t>
            </a:r>
          </a:p>
          <a:p>
            <a:pPr algn="just"/>
            <a:endParaRPr lang="sk-SK" sz="2900" b="1" dirty="0">
              <a:solidFill>
                <a:schemeClr val="tx1"/>
              </a:solidFill>
            </a:endParaRPr>
          </a:p>
          <a:p>
            <a:pPr algn="just"/>
            <a:endParaRPr lang="sk-SK" sz="2900" b="1" dirty="0">
              <a:solidFill>
                <a:schemeClr val="tx1"/>
              </a:solidFill>
            </a:endParaRPr>
          </a:p>
          <a:p>
            <a:pPr algn="just"/>
            <a:endParaRPr lang="sk-SK" sz="2900" b="1" dirty="0">
              <a:solidFill>
                <a:schemeClr val="tx1"/>
              </a:solidFill>
            </a:endParaRPr>
          </a:p>
          <a:p>
            <a:pPr marL="0" indent="0" algn="just">
              <a:buNone/>
            </a:pPr>
            <a:endParaRPr lang="sk-SK" sz="2400" dirty="0"/>
          </a:p>
        </p:txBody>
      </p:sp>
      <p:pic>
        <p:nvPicPr>
          <p:cNvPr id="5" name="Obrázok 4">
            <a:extLst>
              <a:ext uri="{FF2B5EF4-FFF2-40B4-BE49-F238E27FC236}">
                <a16:creationId xmlns:a16="http://schemas.microsoft.com/office/drawing/2014/main" id="{C22CC4BD-E19B-575C-CB80-0E26859609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80660842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7987B8-859E-A1BF-9BFA-A1DA03C55D93}"/>
              </a:ext>
            </a:extLst>
          </p:cNvPr>
          <p:cNvSpPr>
            <a:spLocks noGrp="1"/>
          </p:cNvSpPr>
          <p:nvPr>
            <p:ph type="title"/>
          </p:nvPr>
        </p:nvSpPr>
        <p:spPr/>
        <p:txBody>
          <a:bodyPr>
            <a:normAutofit/>
          </a:bodyPr>
          <a:lstStyle/>
          <a:p>
            <a:r>
              <a:rPr lang="sk-SK" sz="4800" dirty="0"/>
              <a:t>5. Regionálne stav. úrady a povoľovanie stavieb od 1.4.2025</a:t>
            </a:r>
            <a:endParaRPr lang="en-GB" sz="4800" dirty="0"/>
          </a:p>
        </p:txBody>
      </p:sp>
      <p:sp>
        <p:nvSpPr>
          <p:cNvPr id="3" name="Zástupný objekt pre obsah 2">
            <a:extLst>
              <a:ext uri="{FF2B5EF4-FFF2-40B4-BE49-F238E27FC236}">
                <a16:creationId xmlns:a16="http://schemas.microsoft.com/office/drawing/2014/main" id="{20A5F452-9908-64F6-1982-9B05AA29F8EA}"/>
              </a:ext>
            </a:extLst>
          </p:cNvPr>
          <p:cNvSpPr>
            <a:spLocks noGrp="1"/>
          </p:cNvSpPr>
          <p:nvPr>
            <p:ph idx="1"/>
          </p:nvPr>
        </p:nvSpPr>
        <p:spPr>
          <a:xfrm>
            <a:off x="1251678" y="1874517"/>
            <a:ext cx="10178322" cy="3885144"/>
          </a:xfrm>
        </p:spPr>
        <p:txBody>
          <a:bodyPr>
            <a:normAutofit/>
          </a:bodyPr>
          <a:lstStyle/>
          <a:p>
            <a:pPr algn="just">
              <a:buFont typeface="Wingdings" panose="05000000000000000000" pitchFamily="2" charset="2"/>
              <a:buChar char="q"/>
            </a:pPr>
            <a:r>
              <a:rPr lang="sk-SK" sz="2800" dirty="0">
                <a:solidFill>
                  <a:schemeClr val="tx1"/>
                </a:solidFill>
              </a:rPr>
              <a:t>Stavebné úrady na I. stupni obec s preneseným výkonom štátnej správy a regionálne stavebné úrady budú v pozícii odvolacieho orgánu.</a:t>
            </a:r>
          </a:p>
          <a:p>
            <a:pPr algn="just">
              <a:buFont typeface="Wingdings" panose="05000000000000000000" pitchFamily="2" charset="2"/>
              <a:buChar char="q"/>
            </a:pPr>
            <a:r>
              <a:rPr lang="sk-SK" sz="2800" dirty="0">
                <a:solidFill>
                  <a:schemeClr val="tx1"/>
                </a:solidFill>
              </a:rPr>
              <a:t>Zároveň bude regionálny úrad pôsobiť ako </a:t>
            </a:r>
            <a:r>
              <a:rPr lang="sk-SK" sz="2800" b="1" i="1" dirty="0">
                <a:solidFill>
                  <a:schemeClr val="tx1"/>
                </a:solidFill>
              </a:rPr>
              <a:t>stavebný inšpektorát, ak vykonáva štátny stavebný dohľad na stavbách alebo je správnym orgánom príslušným na nariadenie stavebných prác vo verejnom záujme.</a:t>
            </a:r>
          </a:p>
          <a:p>
            <a:pPr algn="just">
              <a:buFont typeface="Wingdings" panose="05000000000000000000" pitchFamily="2" charset="2"/>
              <a:buChar char="q"/>
            </a:pPr>
            <a:endParaRPr lang="sk-SK" sz="2400" dirty="0">
              <a:solidFill>
                <a:schemeClr val="tx1"/>
              </a:solidFill>
            </a:endParaRPr>
          </a:p>
          <a:p>
            <a:pPr algn="just">
              <a:buFont typeface="Wingdings" panose="05000000000000000000" pitchFamily="2" charset="2"/>
              <a:buChar char="q"/>
            </a:pPr>
            <a:endParaRPr lang="en-GB" sz="2400" dirty="0">
              <a:solidFill>
                <a:srgbClr val="FF0000"/>
              </a:solidFill>
            </a:endParaRPr>
          </a:p>
        </p:txBody>
      </p:sp>
      <p:pic>
        <p:nvPicPr>
          <p:cNvPr id="5" name="Obrázok 4">
            <a:extLst>
              <a:ext uri="{FF2B5EF4-FFF2-40B4-BE49-F238E27FC236}">
                <a16:creationId xmlns:a16="http://schemas.microsoft.com/office/drawing/2014/main" id="{40B229AD-CF3C-5E9D-4ED7-E38C211971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418737518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5D7743-5AED-7F37-6707-72E8BDB2BB66}"/>
              </a:ext>
            </a:extLst>
          </p:cNvPr>
          <p:cNvSpPr>
            <a:spLocks noGrp="1"/>
          </p:cNvSpPr>
          <p:nvPr>
            <p:ph type="title"/>
          </p:nvPr>
        </p:nvSpPr>
        <p:spPr>
          <a:xfrm>
            <a:off x="1101731" y="241541"/>
            <a:ext cx="10328270" cy="1038620"/>
          </a:xfrm>
        </p:spPr>
        <p:txBody>
          <a:bodyPr>
            <a:normAutofit/>
          </a:bodyPr>
          <a:lstStyle/>
          <a:p>
            <a:r>
              <a:rPr lang="sk-SK" sz="4800" dirty="0"/>
              <a:t>6.kompetencie regionálneho úradu</a:t>
            </a:r>
          </a:p>
        </p:txBody>
      </p:sp>
      <p:sp>
        <p:nvSpPr>
          <p:cNvPr id="3" name="Zástupný objekt pre obsah 2">
            <a:extLst>
              <a:ext uri="{FF2B5EF4-FFF2-40B4-BE49-F238E27FC236}">
                <a16:creationId xmlns:a16="http://schemas.microsoft.com/office/drawing/2014/main" id="{A02E6A79-4639-CACC-E68A-A623762C1454}"/>
              </a:ext>
            </a:extLst>
          </p:cNvPr>
          <p:cNvSpPr>
            <a:spLocks noGrp="1"/>
          </p:cNvSpPr>
          <p:nvPr>
            <p:ph idx="1"/>
          </p:nvPr>
        </p:nvSpPr>
        <p:spPr>
          <a:xfrm>
            <a:off x="1101731" y="1280162"/>
            <a:ext cx="10233378" cy="4680692"/>
          </a:xfrm>
        </p:spPr>
        <p:txBody>
          <a:bodyPr>
            <a:normAutofit lnSpcReduction="10000"/>
          </a:bodyPr>
          <a:lstStyle/>
          <a:p>
            <a:pPr marL="0" indent="0" algn="just">
              <a:buNone/>
            </a:pPr>
            <a:r>
              <a:rPr lang="sk-SK" sz="2400" b="1" i="1" u="sng" dirty="0">
                <a:solidFill>
                  <a:schemeClr val="tx1"/>
                </a:solidFill>
              </a:rPr>
              <a:t>Regionálny úrad bude plniť tieto úlohy:</a:t>
            </a:r>
          </a:p>
          <a:p>
            <a:pPr algn="just">
              <a:buFont typeface="Wingdings" panose="05000000000000000000" pitchFamily="2" charset="2"/>
              <a:buChar char="v"/>
            </a:pPr>
            <a:r>
              <a:rPr lang="sk-SK" sz="2400" dirty="0">
                <a:solidFill>
                  <a:schemeClr val="tx1"/>
                </a:solidFill>
              </a:rPr>
              <a:t>je odvolacím orgánom pre rozhodnutia stavebného úradu;</a:t>
            </a:r>
          </a:p>
          <a:p>
            <a:pPr algn="just">
              <a:buFont typeface="Wingdings" panose="05000000000000000000" pitchFamily="2" charset="2"/>
              <a:buChar char="v"/>
            </a:pPr>
            <a:r>
              <a:rPr lang="sk-SK" sz="2400" dirty="0">
                <a:solidFill>
                  <a:schemeClr val="tx1"/>
                </a:solidFill>
              </a:rPr>
              <a:t>riadi a kontroluje vykonávanie preneseného výkonu štátnej správy vo výstavbe stavebnými úradmi;</a:t>
            </a:r>
          </a:p>
          <a:p>
            <a:pPr algn="just">
              <a:buFont typeface="Wingdings" panose="05000000000000000000" pitchFamily="2" charset="2"/>
              <a:buChar char="v"/>
            </a:pPr>
            <a:r>
              <a:rPr lang="sk-SK" sz="2400" dirty="0">
                <a:solidFill>
                  <a:schemeClr val="tx1"/>
                </a:solidFill>
              </a:rPr>
              <a:t>eviduje údaje v registri výstavby;</a:t>
            </a:r>
          </a:p>
          <a:p>
            <a:pPr algn="just">
              <a:buFont typeface="Wingdings" panose="05000000000000000000" pitchFamily="2" charset="2"/>
              <a:buChar char="v"/>
            </a:pPr>
            <a:r>
              <a:rPr lang="sk-SK" sz="2400" dirty="0">
                <a:solidFill>
                  <a:schemeClr val="tx1"/>
                </a:solidFill>
              </a:rPr>
              <a:t>vybavuje sťažnosti proti stavebnému úradu;</a:t>
            </a:r>
          </a:p>
          <a:p>
            <a:pPr algn="just">
              <a:buFont typeface="Wingdings" panose="05000000000000000000" pitchFamily="2" charset="2"/>
              <a:buChar char="v"/>
            </a:pPr>
            <a:r>
              <a:rPr lang="sk-SK" sz="2400" dirty="0">
                <a:solidFill>
                  <a:schemeClr val="tx1"/>
                </a:solidFill>
              </a:rPr>
              <a:t>zabezpečuje na základe určenia ústredia úradu výkon pôsobnosti stavebného úradu, ak stavebný úrad nevykonáva svoju pôsobnosť;</a:t>
            </a:r>
          </a:p>
          <a:p>
            <a:pPr algn="just">
              <a:buFont typeface="Wingdings" panose="05000000000000000000" pitchFamily="2" charset="2"/>
              <a:buChar char="v"/>
            </a:pPr>
            <a:r>
              <a:rPr lang="sk-SK" sz="2400" dirty="0">
                <a:solidFill>
                  <a:schemeClr val="tx1"/>
                </a:solidFill>
              </a:rPr>
              <a:t> určuje, ktorý stavebný úrad vybaví ohlásenie alebo uskutoční konanie a vydá rozhodnutie, ak ide o stavby alebo opatrenia, ktoré sa majú uskutočniť v územnom obvode dvoch alebo viacerých stavebných úradov;</a:t>
            </a:r>
          </a:p>
        </p:txBody>
      </p:sp>
      <p:pic>
        <p:nvPicPr>
          <p:cNvPr id="5" name="Obrázok 4">
            <a:extLst>
              <a:ext uri="{FF2B5EF4-FFF2-40B4-BE49-F238E27FC236}">
                <a16:creationId xmlns:a16="http://schemas.microsoft.com/office/drawing/2014/main" id="{3B1D0BE0-F9C9-E17B-82C4-1F4742E85F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04810292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EEEE96-FC6B-7447-0A45-78C42FCF8FB3}"/>
              </a:ext>
            </a:extLst>
          </p:cNvPr>
          <p:cNvSpPr>
            <a:spLocks noGrp="1"/>
          </p:cNvSpPr>
          <p:nvPr>
            <p:ph type="title"/>
          </p:nvPr>
        </p:nvSpPr>
        <p:spPr>
          <a:xfrm>
            <a:off x="1086927" y="232342"/>
            <a:ext cx="10098233" cy="1035740"/>
          </a:xfrm>
        </p:spPr>
        <p:txBody>
          <a:bodyPr>
            <a:normAutofit/>
          </a:bodyPr>
          <a:lstStyle/>
          <a:p>
            <a:r>
              <a:rPr lang="sk-SK" sz="4800" dirty="0"/>
              <a:t>pokračovanie</a:t>
            </a:r>
          </a:p>
        </p:txBody>
      </p:sp>
      <p:sp>
        <p:nvSpPr>
          <p:cNvPr id="3" name="Zástupný objekt pre obsah 2">
            <a:extLst>
              <a:ext uri="{FF2B5EF4-FFF2-40B4-BE49-F238E27FC236}">
                <a16:creationId xmlns:a16="http://schemas.microsoft.com/office/drawing/2014/main" id="{7D890668-1BD8-3836-9AF1-79BC10030416}"/>
              </a:ext>
            </a:extLst>
          </p:cNvPr>
          <p:cNvSpPr>
            <a:spLocks noGrp="1"/>
          </p:cNvSpPr>
          <p:nvPr>
            <p:ph idx="1"/>
          </p:nvPr>
        </p:nvSpPr>
        <p:spPr>
          <a:xfrm>
            <a:off x="1086928" y="1345722"/>
            <a:ext cx="10247822" cy="4244196"/>
          </a:xfrm>
        </p:spPr>
        <p:txBody>
          <a:bodyPr/>
          <a:lstStyle/>
          <a:p>
            <a:pPr algn="just">
              <a:buFont typeface="Wingdings" panose="05000000000000000000" pitchFamily="2" charset="2"/>
              <a:buChar char="v"/>
            </a:pPr>
            <a:r>
              <a:rPr lang="sk-SK" sz="2400" b="1" dirty="0">
                <a:solidFill>
                  <a:schemeClr val="tx1"/>
                </a:solidFill>
              </a:rPr>
              <a:t>určí na návrh obce, ktorá iná obec bude stavebným úradom vo všetkých konaniach podľa tohto zákona</a:t>
            </a:r>
            <a:r>
              <a:rPr lang="sk-SK" sz="2400" dirty="0">
                <a:solidFill>
                  <a:schemeClr val="tx1"/>
                </a:solidFill>
              </a:rPr>
              <a:t>, v ktorých táto obec bude navrhovateľom, stavebníkom, vlastníkom stavby, budúcim vlastníkom stavby podľa zmluvy o budúcej zmluve alebo žiadateľom o povolenie terénnych úprav alebo prác; určenie iného príslušného stavebného úradu sa vydáva najdlhšie na obdobie 24 kalendárnych mesiacov a platí na vedenie celého konania podľa tohto zákona a vydanie rozhodnutia vo veci, ak konanie začalo v tomto období,</a:t>
            </a:r>
          </a:p>
          <a:p>
            <a:pPr algn="just">
              <a:buFont typeface="Wingdings" panose="05000000000000000000" pitchFamily="2" charset="2"/>
              <a:buChar char="v"/>
            </a:pPr>
            <a:r>
              <a:rPr lang="sk-SK" sz="2400" dirty="0">
                <a:solidFill>
                  <a:schemeClr val="tx1"/>
                </a:solidFill>
              </a:rPr>
              <a:t> </a:t>
            </a:r>
            <a:r>
              <a:rPr lang="sk-SK" sz="2400" b="1" dirty="0">
                <a:solidFill>
                  <a:schemeClr val="tx1"/>
                </a:solidFill>
              </a:rPr>
              <a:t>si môže vyhradiť pôsobnosť stavebného úradu pri jednotlivých technicky náročných alebo neobvyklých stavbách </a:t>
            </a:r>
            <a:r>
              <a:rPr lang="sk-SK" sz="2400" dirty="0">
                <a:solidFill>
                  <a:schemeClr val="tx1"/>
                </a:solidFill>
              </a:rPr>
              <a:t>alebo pri opatrení s rozsiahlejšími vplyvmi na životné prostredie v ich okolí.</a:t>
            </a:r>
          </a:p>
          <a:p>
            <a:pPr algn="just">
              <a:buFont typeface="Wingdings" panose="05000000000000000000" pitchFamily="2" charset="2"/>
              <a:buChar char="v"/>
            </a:pPr>
            <a:endParaRPr lang="sk-SK" dirty="0">
              <a:solidFill>
                <a:schemeClr val="tx1"/>
              </a:solidFill>
            </a:endParaRPr>
          </a:p>
        </p:txBody>
      </p:sp>
      <p:pic>
        <p:nvPicPr>
          <p:cNvPr id="5" name="Obrázok 4">
            <a:extLst>
              <a:ext uri="{FF2B5EF4-FFF2-40B4-BE49-F238E27FC236}">
                <a16:creationId xmlns:a16="http://schemas.microsoft.com/office/drawing/2014/main" id="{7D5CE691-8746-804A-DC1A-9441A14FC7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28588145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887609-8520-5307-345F-D61E981EA46C}"/>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E54E58E-0BDD-71BF-A4A9-629EE880410B}"/>
              </a:ext>
            </a:extLst>
          </p:cNvPr>
          <p:cNvSpPr>
            <a:spLocks noGrp="1"/>
          </p:cNvSpPr>
          <p:nvPr>
            <p:ph type="title"/>
          </p:nvPr>
        </p:nvSpPr>
        <p:spPr>
          <a:xfrm>
            <a:off x="1234440" y="382385"/>
            <a:ext cx="10195560" cy="1034935"/>
          </a:xfrm>
        </p:spPr>
        <p:txBody>
          <a:bodyPr>
            <a:normAutofit/>
          </a:bodyPr>
          <a:lstStyle/>
          <a:p>
            <a:r>
              <a:rPr lang="sk-SK" sz="4800" dirty="0"/>
              <a:t>7. Stavebný úrad</a:t>
            </a:r>
          </a:p>
        </p:txBody>
      </p:sp>
      <p:sp>
        <p:nvSpPr>
          <p:cNvPr id="3" name="Zástupný objekt pre obsah 2">
            <a:extLst>
              <a:ext uri="{FF2B5EF4-FFF2-40B4-BE49-F238E27FC236}">
                <a16:creationId xmlns:a16="http://schemas.microsoft.com/office/drawing/2014/main" id="{0D94F017-CDC7-3C52-0E7D-FF7D01647D13}"/>
              </a:ext>
            </a:extLst>
          </p:cNvPr>
          <p:cNvSpPr>
            <a:spLocks noGrp="1"/>
          </p:cNvSpPr>
          <p:nvPr>
            <p:ph idx="1"/>
          </p:nvPr>
        </p:nvSpPr>
        <p:spPr>
          <a:xfrm>
            <a:off x="1024128" y="1417320"/>
            <a:ext cx="10273791" cy="4526280"/>
          </a:xfrm>
        </p:spPr>
        <p:txBody>
          <a:bodyPr>
            <a:normAutofit lnSpcReduction="10000"/>
          </a:bodyPr>
          <a:lstStyle/>
          <a:p>
            <a:pPr algn="just">
              <a:buFont typeface="Wingdings" panose="05000000000000000000" pitchFamily="2" charset="2"/>
              <a:buChar char="§"/>
            </a:pPr>
            <a:r>
              <a:rPr lang="sk-SK" sz="2800" dirty="0">
                <a:solidFill>
                  <a:schemeClr val="tx1"/>
                </a:solidFill>
              </a:rPr>
              <a:t>Stavebným úradom je obec a pôsobnosť stavebného úradu je preneseným výkonom štátnej správy.</a:t>
            </a:r>
          </a:p>
          <a:p>
            <a:pPr algn="just">
              <a:buFont typeface="Wingdings" panose="05000000000000000000" pitchFamily="2" charset="2"/>
              <a:buChar char="§"/>
            </a:pPr>
            <a:r>
              <a:rPr lang="sk-SK" sz="2800" b="1" dirty="0">
                <a:solidFill>
                  <a:schemeClr val="tx1"/>
                </a:solidFill>
              </a:rPr>
              <a:t>Obce ako stavebné úrady sa na účely zabezpečenia odborných podkladov pre výkon štátnej správy na úseku výstavby môžu združovať a vytvoriť spoločný obecný úrad. </a:t>
            </a:r>
          </a:p>
          <a:p>
            <a:pPr algn="just">
              <a:buFont typeface="Wingdings" panose="05000000000000000000" pitchFamily="2" charset="2"/>
              <a:buChar char="§"/>
            </a:pPr>
            <a:r>
              <a:rPr lang="sk-SK" sz="2800" dirty="0">
                <a:solidFill>
                  <a:schemeClr val="tx1"/>
                </a:solidFill>
              </a:rPr>
              <a:t>Úrad zverejní zoznam spoločných obecných úradov a obcí, ktoré ich tvoria, na svojom webovom sídle. </a:t>
            </a:r>
          </a:p>
          <a:p>
            <a:pPr algn="just">
              <a:buFont typeface="Wingdings" panose="05000000000000000000" pitchFamily="2" charset="2"/>
              <a:buChar char="§"/>
            </a:pPr>
            <a:r>
              <a:rPr lang="sk-SK" sz="2800" b="1" dirty="0">
                <a:solidFill>
                  <a:schemeClr val="tx1"/>
                </a:solidFill>
              </a:rPr>
              <a:t>Stavebný úrad vydáva rozhodnutia o stavebnom zámere a vybavuje ohlásenia.</a:t>
            </a:r>
          </a:p>
          <a:p>
            <a:pPr algn="just"/>
            <a:endParaRPr lang="sk-SK" sz="2400" b="1" dirty="0">
              <a:solidFill>
                <a:schemeClr val="tx1"/>
              </a:solidFill>
            </a:endParaRPr>
          </a:p>
        </p:txBody>
      </p:sp>
      <p:pic>
        <p:nvPicPr>
          <p:cNvPr id="5" name="Obrázok 4">
            <a:extLst>
              <a:ext uri="{FF2B5EF4-FFF2-40B4-BE49-F238E27FC236}">
                <a16:creationId xmlns:a16="http://schemas.microsoft.com/office/drawing/2014/main" id="{AE199ED6-9019-46AB-0510-0ED146F883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58443756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15C9BC-F6BC-68F7-E095-9E055AE36BD5}"/>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9E41345-D9CF-F632-B1DF-CA12FFE1DF2C}"/>
              </a:ext>
            </a:extLst>
          </p:cNvPr>
          <p:cNvSpPr>
            <a:spLocks noGrp="1"/>
          </p:cNvSpPr>
          <p:nvPr>
            <p:ph type="title"/>
          </p:nvPr>
        </p:nvSpPr>
        <p:spPr>
          <a:xfrm>
            <a:off x="941832" y="382385"/>
            <a:ext cx="10488168" cy="724039"/>
          </a:xfrm>
        </p:spPr>
        <p:txBody>
          <a:bodyPr>
            <a:normAutofit fontScale="90000"/>
          </a:bodyPr>
          <a:lstStyle/>
          <a:p>
            <a:r>
              <a:rPr lang="sk-SK" sz="4800" dirty="0"/>
              <a:t>8. Kompetencie Stavebného úradu</a:t>
            </a:r>
          </a:p>
        </p:txBody>
      </p:sp>
      <p:sp>
        <p:nvSpPr>
          <p:cNvPr id="3" name="Zástupný objekt pre obsah 2">
            <a:extLst>
              <a:ext uri="{FF2B5EF4-FFF2-40B4-BE49-F238E27FC236}">
                <a16:creationId xmlns:a16="http://schemas.microsoft.com/office/drawing/2014/main" id="{EC46FE36-B781-EF76-91E0-869BD2C13713}"/>
              </a:ext>
            </a:extLst>
          </p:cNvPr>
          <p:cNvSpPr>
            <a:spLocks noGrp="1"/>
          </p:cNvSpPr>
          <p:nvPr>
            <p:ph idx="1"/>
          </p:nvPr>
        </p:nvSpPr>
        <p:spPr>
          <a:xfrm>
            <a:off x="941832" y="1106424"/>
            <a:ext cx="10356087" cy="4974336"/>
          </a:xfrm>
        </p:spPr>
        <p:txBody>
          <a:bodyPr>
            <a:normAutofit fontScale="92500" lnSpcReduction="10000"/>
          </a:bodyPr>
          <a:lstStyle/>
          <a:p>
            <a:pPr>
              <a:buNone/>
            </a:pPr>
            <a:r>
              <a:rPr lang="sk-SK" sz="2000" dirty="0">
                <a:solidFill>
                  <a:schemeClr val="tx1"/>
                </a:solidFill>
              </a:rPr>
              <a:t>Stavebný úrad</a:t>
            </a:r>
            <a:r>
              <a:rPr lang="sk-SK" sz="2000" b="1" dirty="0">
                <a:solidFill>
                  <a:schemeClr val="tx1"/>
                </a:solidFill>
              </a:rPr>
              <a:t>:</a:t>
            </a:r>
          </a:p>
          <a:p>
            <a:pPr>
              <a:buFont typeface="Wingdings" panose="05000000000000000000" pitchFamily="2" charset="2"/>
              <a:buChar char="q"/>
            </a:pPr>
            <a:r>
              <a:rPr lang="sk-SK" sz="2000" dirty="0">
                <a:solidFill>
                  <a:schemeClr val="tx1"/>
                </a:solidFill>
              </a:rPr>
              <a:t> vydáva rozhodnutia o stavebnom zámere,</a:t>
            </a:r>
          </a:p>
          <a:p>
            <a:pPr>
              <a:buFont typeface="Wingdings" panose="05000000000000000000" pitchFamily="2" charset="2"/>
              <a:buChar char="q"/>
            </a:pPr>
            <a:r>
              <a:rPr lang="sk-SK" sz="2000" dirty="0">
                <a:solidFill>
                  <a:schemeClr val="tx1"/>
                </a:solidFill>
              </a:rPr>
              <a:t> vybavuje ohlásenia,</a:t>
            </a:r>
          </a:p>
          <a:p>
            <a:pPr>
              <a:buFont typeface="Wingdings" panose="05000000000000000000" pitchFamily="2" charset="2"/>
              <a:buChar char="q"/>
            </a:pPr>
            <a:r>
              <a:rPr lang="sk-SK" sz="2000" dirty="0">
                <a:solidFill>
                  <a:schemeClr val="tx1"/>
                </a:solidFill>
              </a:rPr>
              <a:t> overuje projekty stavby,</a:t>
            </a:r>
          </a:p>
          <a:p>
            <a:pPr>
              <a:buFont typeface="Wingdings" panose="05000000000000000000" pitchFamily="2" charset="2"/>
              <a:buChar char="q"/>
            </a:pPr>
            <a:r>
              <a:rPr lang="sk-SK" sz="2000" dirty="0">
                <a:solidFill>
                  <a:schemeClr val="tx1"/>
                </a:solidFill>
              </a:rPr>
              <a:t> vydáva kolaudačné osvedčenia a overuje dokumentáciu skutočného zhotovenia stavby,</a:t>
            </a:r>
          </a:p>
          <a:p>
            <a:pPr>
              <a:buFont typeface="Wingdings" panose="05000000000000000000" pitchFamily="2" charset="2"/>
              <a:buChar char="q"/>
            </a:pPr>
            <a:r>
              <a:rPr lang="sk-SK" sz="2000" dirty="0">
                <a:solidFill>
                  <a:schemeClr val="tx1"/>
                </a:solidFill>
              </a:rPr>
              <a:t> povoľuje dočasné užívanie stavby,</a:t>
            </a:r>
          </a:p>
          <a:p>
            <a:pPr>
              <a:buFont typeface="Wingdings" panose="05000000000000000000" pitchFamily="2" charset="2"/>
              <a:buChar char="q"/>
            </a:pPr>
            <a:r>
              <a:rPr lang="sk-SK" sz="2000" dirty="0">
                <a:solidFill>
                  <a:schemeClr val="tx1"/>
                </a:solidFill>
              </a:rPr>
              <a:t> povoľuje predčasné užívanie stavby,</a:t>
            </a:r>
          </a:p>
          <a:p>
            <a:pPr>
              <a:buFont typeface="Wingdings" panose="05000000000000000000" pitchFamily="2" charset="2"/>
              <a:buChar char="q"/>
            </a:pPr>
            <a:r>
              <a:rPr lang="sk-SK" sz="2000" dirty="0">
                <a:solidFill>
                  <a:schemeClr val="tx1"/>
                </a:solidFill>
              </a:rPr>
              <a:t> poskytuje súčinnosť stavebnému inšpektorátu pri výkone jeho úloh,</a:t>
            </a:r>
          </a:p>
          <a:p>
            <a:pPr>
              <a:buFont typeface="Wingdings" panose="05000000000000000000" pitchFamily="2" charset="2"/>
              <a:buChar char="q"/>
            </a:pPr>
            <a:r>
              <a:rPr lang="sk-SK" sz="2000" dirty="0">
                <a:solidFill>
                  <a:schemeClr val="tx1"/>
                </a:solidFill>
              </a:rPr>
              <a:t> eviduje údaje v registri výstavby,</a:t>
            </a:r>
          </a:p>
          <a:p>
            <a:pPr>
              <a:buFont typeface="Wingdings" panose="05000000000000000000" pitchFamily="2" charset="2"/>
              <a:buChar char="q"/>
            </a:pPr>
            <a:r>
              <a:rPr lang="sk-SK" sz="2000" dirty="0">
                <a:solidFill>
                  <a:schemeClr val="tx1"/>
                </a:solidFill>
              </a:rPr>
              <a:t> spolupracuje s obecnou políciou a s obcami v stavebnom obvode pri sledovaní stavebnej činnosti a stavebno-technického stavu stavieb v obci,</a:t>
            </a:r>
          </a:p>
          <a:p>
            <a:pPr>
              <a:buFont typeface="Wingdings" panose="05000000000000000000" pitchFamily="2" charset="2"/>
              <a:buChar char="q"/>
            </a:pPr>
            <a:r>
              <a:rPr lang="sk-SK" sz="2000" dirty="0">
                <a:solidFill>
                  <a:schemeClr val="tx1"/>
                </a:solidFill>
              </a:rPr>
              <a:t> preskúmava spôsobilosť stavby na užívanie,</a:t>
            </a:r>
          </a:p>
          <a:p>
            <a:pPr>
              <a:buFont typeface="Wingdings" panose="05000000000000000000" pitchFamily="2" charset="2"/>
              <a:buChar char="q"/>
            </a:pPr>
            <a:r>
              <a:rPr lang="sk-SK" sz="2000" dirty="0">
                <a:solidFill>
                  <a:schemeClr val="tx1"/>
                </a:solidFill>
              </a:rPr>
              <a:t> podáva podnet stavebnému inšpektorátu na vykonanie štátneho stavebného dohľadu</a:t>
            </a:r>
          </a:p>
          <a:p>
            <a:pPr algn="just"/>
            <a:endParaRPr lang="sk-SK" sz="2400" b="1" dirty="0">
              <a:solidFill>
                <a:schemeClr val="tx1"/>
              </a:solidFill>
            </a:endParaRPr>
          </a:p>
        </p:txBody>
      </p:sp>
      <p:pic>
        <p:nvPicPr>
          <p:cNvPr id="5" name="Obrázok 4">
            <a:extLst>
              <a:ext uri="{FF2B5EF4-FFF2-40B4-BE49-F238E27FC236}">
                <a16:creationId xmlns:a16="http://schemas.microsoft.com/office/drawing/2014/main" id="{CEC600A9-8507-2F9F-E99C-020F18507B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587730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CB6FF4-CE45-A35D-C0DB-7DC8D071379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3A84AE2-52F7-BCE2-A302-90B911ECB675}"/>
              </a:ext>
            </a:extLst>
          </p:cNvPr>
          <p:cNvSpPr>
            <a:spLocks noGrp="1"/>
          </p:cNvSpPr>
          <p:nvPr>
            <p:ph type="title"/>
          </p:nvPr>
        </p:nvSpPr>
        <p:spPr>
          <a:xfrm>
            <a:off x="923544" y="157052"/>
            <a:ext cx="10506456" cy="1085152"/>
          </a:xfrm>
        </p:spPr>
        <p:txBody>
          <a:bodyPr>
            <a:normAutofit fontScale="90000"/>
          </a:bodyPr>
          <a:lstStyle/>
          <a:p>
            <a:r>
              <a:rPr lang="sk-SK" sz="4800" dirty="0">
                <a:solidFill>
                  <a:schemeClr val="tx1"/>
                </a:solidFill>
              </a:rPr>
              <a:t>4. Očakávané Vyhlášky k zákonu č. 25/2025 </a:t>
            </a:r>
            <a:r>
              <a:rPr lang="sk-SK" sz="4800" dirty="0" err="1">
                <a:solidFill>
                  <a:schemeClr val="tx1"/>
                </a:solidFill>
              </a:rPr>
              <a:t>Z.z</a:t>
            </a:r>
            <a:r>
              <a:rPr lang="sk-SK" sz="4800" dirty="0">
                <a:solidFill>
                  <a:schemeClr val="tx1"/>
                </a:solidFill>
              </a:rPr>
              <a:t>.</a:t>
            </a:r>
            <a:endParaRPr lang="en-GB" sz="4800" dirty="0"/>
          </a:p>
        </p:txBody>
      </p:sp>
      <p:sp>
        <p:nvSpPr>
          <p:cNvPr id="3" name="Zástupný objekt pre obsah 2">
            <a:extLst>
              <a:ext uri="{FF2B5EF4-FFF2-40B4-BE49-F238E27FC236}">
                <a16:creationId xmlns:a16="http://schemas.microsoft.com/office/drawing/2014/main" id="{AEA8AB18-C61F-5B79-58F0-2898F976984D}"/>
              </a:ext>
            </a:extLst>
          </p:cNvPr>
          <p:cNvSpPr>
            <a:spLocks noGrp="1"/>
          </p:cNvSpPr>
          <p:nvPr>
            <p:ph idx="1"/>
          </p:nvPr>
        </p:nvSpPr>
        <p:spPr>
          <a:xfrm>
            <a:off x="923544" y="1426464"/>
            <a:ext cx="10204704" cy="4732796"/>
          </a:xfrm>
        </p:spPr>
        <p:txBody>
          <a:bodyPr>
            <a:normAutofit/>
          </a:bodyPr>
          <a:lstStyle/>
          <a:p>
            <a:pPr>
              <a:buNone/>
            </a:pPr>
            <a:r>
              <a:rPr lang="sk-SK" dirty="0">
                <a:solidFill>
                  <a:schemeClr val="tx1"/>
                </a:solidFill>
              </a:rPr>
              <a:t>Stavebný zákon v § 83 splnomocňuje Úrad pre územné plánovanie  výstavby SR, aby všeobecne záväzným právnym predpisom ustanovil:</a:t>
            </a:r>
          </a:p>
          <a:p>
            <a:pPr>
              <a:buFont typeface="Wingdings" panose="05000000000000000000" pitchFamily="2" charset="2"/>
              <a:buChar char="q"/>
            </a:pPr>
            <a:r>
              <a:rPr lang="sk-SK" dirty="0">
                <a:solidFill>
                  <a:schemeClr val="tx1"/>
                </a:solidFill>
              </a:rPr>
              <a:t> členenie stavieb,</a:t>
            </a:r>
          </a:p>
          <a:p>
            <a:pPr>
              <a:buFont typeface="Wingdings" panose="05000000000000000000" pitchFamily="2" charset="2"/>
              <a:buChar char="q"/>
            </a:pPr>
            <a:r>
              <a:rPr lang="sk-SK" dirty="0">
                <a:solidFill>
                  <a:schemeClr val="tx1"/>
                </a:solidFill>
              </a:rPr>
              <a:t> obsah podaní a obsah a rozsah dokumentácie stavby,</a:t>
            </a:r>
          </a:p>
          <a:p>
            <a:pPr>
              <a:buFont typeface="Wingdings" panose="05000000000000000000" pitchFamily="2" charset="2"/>
              <a:buChar char="q"/>
            </a:pPr>
            <a:r>
              <a:rPr lang="sk-SK" dirty="0">
                <a:solidFill>
                  <a:schemeClr val="tx1"/>
                </a:solidFill>
              </a:rPr>
              <a:t> stavebno-technické požiadavky na stavby,</a:t>
            </a:r>
          </a:p>
          <a:p>
            <a:pPr>
              <a:buFont typeface="Wingdings" panose="05000000000000000000" pitchFamily="2" charset="2"/>
              <a:buChar char="q"/>
            </a:pPr>
            <a:r>
              <a:rPr lang="sk-SK" dirty="0">
                <a:solidFill>
                  <a:schemeClr val="tx1"/>
                </a:solidFill>
              </a:rPr>
              <a:t> stavebno-technické požiadavky na bezbariérové užívanie stavieb,</a:t>
            </a:r>
          </a:p>
          <a:p>
            <a:pPr>
              <a:buFont typeface="Wingdings" panose="05000000000000000000" pitchFamily="2" charset="2"/>
              <a:buChar char="q"/>
            </a:pPr>
            <a:r>
              <a:rPr lang="sk-SK" dirty="0">
                <a:solidFill>
                  <a:schemeClr val="tx1"/>
                </a:solidFill>
              </a:rPr>
              <a:t> obsah a rozsah odborného vzdelávania zamestnancov v stavebnom úrade, v regionálnom úrade a spôsob jeho zabezpečenia a postup pri overovaní osobitného kvalifikačného predpokladu zamestnancov v stavebnom úrade a v regionálnom úrade,</a:t>
            </a:r>
          </a:p>
          <a:p>
            <a:pPr>
              <a:buFont typeface="Wingdings" panose="05000000000000000000" pitchFamily="2" charset="2"/>
              <a:buChar char="q"/>
            </a:pPr>
            <a:r>
              <a:rPr lang="sk-SK" dirty="0">
                <a:solidFill>
                  <a:schemeClr val="tx1"/>
                </a:solidFill>
              </a:rPr>
              <a:t> v spolupráci s Úradom geodézie, kartografie a katastra Slovenskej republiky podrobnosti o postavení a činnosti geodeta pri príprave, zhotovovaní stavby a užívaní stavby a o výkone geodetických a kartografických činností vo výstavbe.</a:t>
            </a:r>
          </a:p>
          <a:p>
            <a:endParaRPr lang="en-GB" dirty="0"/>
          </a:p>
        </p:txBody>
      </p:sp>
      <p:pic>
        <p:nvPicPr>
          <p:cNvPr id="5" name="Obrázok 4">
            <a:extLst>
              <a:ext uri="{FF2B5EF4-FFF2-40B4-BE49-F238E27FC236}">
                <a16:creationId xmlns:a16="http://schemas.microsoft.com/office/drawing/2014/main" id="{90CB038E-07BD-641C-0FD9-C72C04785E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303021536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B16F93-0830-80F1-8B55-60F7386ED440}"/>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06046367-5BBD-6FA9-C720-1025B4CDE33F}"/>
              </a:ext>
            </a:extLst>
          </p:cNvPr>
          <p:cNvSpPr>
            <a:spLocks noGrp="1"/>
          </p:cNvSpPr>
          <p:nvPr>
            <p:ph type="title"/>
          </p:nvPr>
        </p:nvSpPr>
        <p:spPr>
          <a:xfrm>
            <a:off x="3242930" y="747084"/>
            <a:ext cx="8187070" cy="4391431"/>
          </a:xfrm>
        </p:spPr>
        <p:txBody>
          <a:bodyPr>
            <a:noAutofit/>
          </a:bodyPr>
          <a:lstStyle/>
          <a:p>
            <a:pPr algn="ctr"/>
            <a:r>
              <a:rPr lang="sk-SK" sz="4800" dirty="0"/>
              <a:t>Digitalizácia </a:t>
            </a:r>
            <a:br>
              <a:rPr lang="sk-SK" sz="4800" dirty="0"/>
            </a:br>
            <a:r>
              <a:rPr lang="sk-SK" sz="4800" dirty="0"/>
              <a:t>v konaní o výstavbe</a:t>
            </a:r>
          </a:p>
        </p:txBody>
      </p:sp>
      <p:sp>
        <p:nvSpPr>
          <p:cNvPr id="5" name="Zástupný text 4">
            <a:extLst>
              <a:ext uri="{FF2B5EF4-FFF2-40B4-BE49-F238E27FC236}">
                <a16:creationId xmlns:a16="http://schemas.microsoft.com/office/drawing/2014/main" id="{A01C1F6B-BF8C-3BA6-6F79-404B6C5A1292}"/>
              </a:ext>
            </a:extLst>
          </p:cNvPr>
          <p:cNvSpPr>
            <a:spLocks noGrp="1"/>
          </p:cNvSpPr>
          <p:nvPr>
            <p:ph type="body" idx="1"/>
          </p:nvPr>
        </p:nvSpPr>
        <p:spPr/>
        <p:txBody>
          <a:bodyPr/>
          <a:lstStyle/>
          <a:p>
            <a:r>
              <a:rPr lang="sk-SK" dirty="0"/>
              <a:t>od 1.4.2025</a:t>
            </a:r>
            <a:endParaRPr lang="en-GB" dirty="0"/>
          </a:p>
        </p:txBody>
      </p:sp>
      <p:pic>
        <p:nvPicPr>
          <p:cNvPr id="3" name="Obrázok 2">
            <a:extLst>
              <a:ext uri="{FF2B5EF4-FFF2-40B4-BE49-F238E27FC236}">
                <a16:creationId xmlns:a16="http://schemas.microsoft.com/office/drawing/2014/main" id="{9E06A7A7-5997-07AA-704D-B9E3B374F7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110307652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C6C753-46C8-4E43-8B3F-D915DB89980A}"/>
              </a:ext>
            </a:extLst>
          </p:cNvPr>
          <p:cNvSpPr>
            <a:spLocks noGrp="1"/>
          </p:cNvSpPr>
          <p:nvPr>
            <p:ph type="title"/>
          </p:nvPr>
        </p:nvSpPr>
        <p:spPr>
          <a:xfrm>
            <a:off x="974785" y="148933"/>
            <a:ext cx="11005721" cy="1214042"/>
          </a:xfrm>
        </p:spPr>
        <p:txBody>
          <a:bodyPr>
            <a:noAutofit/>
          </a:bodyPr>
          <a:lstStyle/>
          <a:p>
            <a:r>
              <a:rPr lang="sk-SK" sz="4800" dirty="0"/>
              <a:t>1. ZÁKLADNÉ PRAVIDLÁ PRE DORUČOVANIE</a:t>
            </a:r>
          </a:p>
        </p:txBody>
      </p:sp>
      <p:sp>
        <p:nvSpPr>
          <p:cNvPr id="3" name="Zástupný objekt pre obsah 2">
            <a:extLst>
              <a:ext uri="{FF2B5EF4-FFF2-40B4-BE49-F238E27FC236}">
                <a16:creationId xmlns:a16="http://schemas.microsoft.com/office/drawing/2014/main" id="{D4CFC440-947E-16D8-7CC7-53E1B97AD6FD}"/>
              </a:ext>
            </a:extLst>
          </p:cNvPr>
          <p:cNvSpPr>
            <a:spLocks noGrp="1"/>
          </p:cNvSpPr>
          <p:nvPr>
            <p:ph idx="1"/>
          </p:nvPr>
        </p:nvSpPr>
        <p:spPr>
          <a:xfrm>
            <a:off x="974785" y="1034654"/>
            <a:ext cx="10455215" cy="4929367"/>
          </a:xfrm>
        </p:spPr>
        <p:txBody>
          <a:bodyPr>
            <a:normAutofit lnSpcReduction="10000"/>
          </a:bodyPr>
          <a:lstStyle/>
          <a:p>
            <a:pPr algn="just"/>
            <a:r>
              <a:rPr lang="sk-SK" sz="2400" dirty="0">
                <a:solidFill>
                  <a:schemeClr val="tx1"/>
                </a:solidFill>
              </a:rPr>
              <a:t>Doručovanie vo výstavbe sa uskutočňuje elektronicky podľa zákona č. 305/2013 </a:t>
            </a:r>
            <a:r>
              <a:rPr lang="sk-SK" sz="2400" dirty="0" err="1">
                <a:solidFill>
                  <a:schemeClr val="tx1"/>
                </a:solidFill>
              </a:rPr>
              <a:t>Z.z</a:t>
            </a:r>
            <a:r>
              <a:rPr lang="sk-SK" sz="2400" dirty="0">
                <a:solidFill>
                  <a:schemeClr val="tx1"/>
                </a:solidFill>
              </a:rPr>
              <a:t>., je tak zabezpečené jednak elektronické a rovnako aj písomné doručovanie dotknutých osobám (§ 81 ods. 5 nového Stavebného zákona).</a:t>
            </a:r>
          </a:p>
          <a:p>
            <a:pPr algn="just"/>
            <a:r>
              <a:rPr lang="sk-SK" sz="2400" b="1" dirty="0">
                <a:solidFill>
                  <a:schemeClr val="tx1"/>
                </a:solidFill>
              </a:rPr>
              <a:t>Ak stavebný úrad koná s neznámym účastníkom konania alebo s počtom účastníkov konania väčším ako 20, doručuje sa verejnou vyhláškou</a:t>
            </a:r>
            <a:r>
              <a:rPr lang="sk-SK" sz="2400" dirty="0">
                <a:solidFill>
                  <a:schemeClr val="tx1"/>
                </a:solidFill>
              </a:rPr>
              <a:t>, týmto nie je dotknuté doručenie úradného dokumentu na elektronickú adresu.</a:t>
            </a:r>
          </a:p>
          <a:p>
            <a:pPr algn="just"/>
            <a:r>
              <a:rPr lang="sk-SK" sz="2400" dirty="0">
                <a:solidFill>
                  <a:schemeClr val="tx1"/>
                </a:solidFill>
              </a:rPr>
              <a:t>Doručenie verejnou vyhláškou sa vykoná tak, že sa úradný dokument vyvesí </a:t>
            </a:r>
            <a:r>
              <a:rPr lang="sk-SK" sz="2400" b="1" dirty="0">
                <a:solidFill>
                  <a:schemeClr val="tx1"/>
                </a:solidFill>
              </a:rPr>
              <a:t>po dobu 15 dní na elektronickej úradnej tabuli.</a:t>
            </a:r>
          </a:p>
          <a:p>
            <a:pPr algn="just"/>
            <a:r>
              <a:rPr lang="sk-SK" sz="2400" b="1" dirty="0">
                <a:solidFill>
                  <a:schemeClr val="tx1"/>
                </a:solidFill>
              </a:rPr>
              <a:t>Zverejňovanie formou verejnej vyhlášky </a:t>
            </a:r>
            <a:r>
              <a:rPr lang="sk-SK" sz="2400" dirty="0">
                <a:solidFill>
                  <a:schemeClr val="tx1"/>
                </a:solidFill>
              </a:rPr>
              <a:t>bude stavebník alebo projektant realizovať formou funkcionality informačného systému a elektronického formuláru.</a:t>
            </a:r>
          </a:p>
        </p:txBody>
      </p:sp>
      <p:pic>
        <p:nvPicPr>
          <p:cNvPr id="5" name="Obrázok 4">
            <a:extLst>
              <a:ext uri="{FF2B5EF4-FFF2-40B4-BE49-F238E27FC236}">
                <a16:creationId xmlns:a16="http://schemas.microsoft.com/office/drawing/2014/main" id="{A49A6495-014D-6861-60F4-C3FB264F34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21130987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AC8F18-7428-341C-95D2-7F6611202592}"/>
              </a:ext>
            </a:extLst>
          </p:cNvPr>
          <p:cNvSpPr>
            <a:spLocks noGrp="1"/>
          </p:cNvSpPr>
          <p:nvPr>
            <p:ph type="title"/>
          </p:nvPr>
        </p:nvSpPr>
        <p:spPr>
          <a:xfrm>
            <a:off x="1133144" y="382385"/>
            <a:ext cx="10669389" cy="1492132"/>
          </a:xfrm>
        </p:spPr>
        <p:txBody>
          <a:bodyPr>
            <a:noAutofit/>
          </a:bodyPr>
          <a:lstStyle/>
          <a:p>
            <a:r>
              <a:rPr lang="sk-SK" sz="4800" dirty="0"/>
              <a:t>2. ELEKTRONIZÁCIA POĽOVACIEHO KONANIA A DORUČOVANIA ÚRADNÝCH DOKUMENTOV </a:t>
            </a:r>
          </a:p>
        </p:txBody>
      </p:sp>
      <p:sp>
        <p:nvSpPr>
          <p:cNvPr id="3" name="Zástupný objekt pre obsah 2">
            <a:extLst>
              <a:ext uri="{FF2B5EF4-FFF2-40B4-BE49-F238E27FC236}">
                <a16:creationId xmlns:a16="http://schemas.microsoft.com/office/drawing/2014/main" id="{5878977D-CE56-9918-8787-8D3B76CC5C53}"/>
              </a:ext>
            </a:extLst>
          </p:cNvPr>
          <p:cNvSpPr>
            <a:spLocks noGrp="1"/>
          </p:cNvSpPr>
          <p:nvPr>
            <p:ph idx="1"/>
          </p:nvPr>
        </p:nvSpPr>
        <p:spPr>
          <a:xfrm>
            <a:off x="1006839" y="2339941"/>
            <a:ext cx="10178322" cy="4601098"/>
          </a:xfrm>
        </p:spPr>
        <p:txBody>
          <a:bodyPr/>
          <a:lstStyle/>
          <a:p>
            <a:pPr algn="just"/>
            <a:r>
              <a:rPr lang="sk-SK" sz="2800" b="1" dirty="0">
                <a:solidFill>
                  <a:schemeClr val="tx1"/>
                </a:solidFill>
              </a:rPr>
              <a:t>Povoľovanie stavieb </a:t>
            </a:r>
            <a:r>
              <a:rPr lang="sk-SK" sz="2800" dirty="0">
                <a:solidFill>
                  <a:schemeClr val="tx1"/>
                </a:solidFill>
              </a:rPr>
              <a:t>sa bude uskutočňovať </a:t>
            </a:r>
            <a:r>
              <a:rPr lang="sk-SK" sz="2800" b="1" dirty="0">
                <a:solidFill>
                  <a:schemeClr val="tx1"/>
                </a:solidFill>
              </a:rPr>
              <a:t>elektronicky </a:t>
            </a:r>
            <a:r>
              <a:rPr lang="sk-SK" sz="2800" dirty="0">
                <a:solidFill>
                  <a:schemeClr val="tx1"/>
                </a:solidFill>
              </a:rPr>
              <a:t>prostredníctvom informačného systému v súlade so zákonom č. 305/2013 </a:t>
            </a:r>
            <a:r>
              <a:rPr lang="sk-SK" sz="2800" dirty="0" err="1">
                <a:solidFill>
                  <a:schemeClr val="tx1"/>
                </a:solidFill>
              </a:rPr>
              <a:t>Z.z</a:t>
            </a:r>
            <a:r>
              <a:rPr lang="sk-SK" sz="2800" dirty="0">
                <a:solidFill>
                  <a:schemeClr val="tx1"/>
                </a:solidFill>
              </a:rPr>
              <a:t>. o elektronickej podobe výkonu pôsobnosti orgánov verejnej moci (zákon o e-</a:t>
            </a:r>
            <a:r>
              <a:rPr lang="sk-SK" sz="2800" dirty="0" err="1">
                <a:solidFill>
                  <a:schemeClr val="tx1"/>
                </a:solidFill>
              </a:rPr>
              <a:t>Govermente</a:t>
            </a:r>
            <a:r>
              <a:rPr lang="sk-SK" sz="2800" dirty="0">
                <a:solidFill>
                  <a:schemeClr val="tx1"/>
                </a:solidFill>
              </a:rPr>
              <a:t>).</a:t>
            </a:r>
          </a:p>
          <a:p>
            <a:pPr algn="just"/>
            <a:r>
              <a:rPr lang="sk-SK" sz="2800" i="1" dirty="0">
                <a:solidFill>
                  <a:schemeClr val="tx1"/>
                </a:solidFill>
              </a:rPr>
              <a:t>Niektoré informácie, podklady a vysvetlenia v konaniach podľa návrhu zákona o výstavbe môžu mať povahu nielen utajovaných skutočností, ale aj citlivých informácií podľa § 12 zákona č. 45/2011 </a:t>
            </a:r>
            <a:r>
              <a:rPr lang="sk-SK" sz="2800" i="1" dirty="0" err="1">
                <a:solidFill>
                  <a:schemeClr val="tx1"/>
                </a:solidFill>
              </a:rPr>
              <a:t>Z.z</a:t>
            </a:r>
            <a:r>
              <a:rPr lang="sk-SK" sz="2800" i="1" dirty="0">
                <a:solidFill>
                  <a:schemeClr val="tx1"/>
                </a:solidFill>
              </a:rPr>
              <a:t>. o kritickej infraštruktúre.</a:t>
            </a:r>
          </a:p>
          <a:p>
            <a:endParaRPr lang="sk-SK" sz="2800" dirty="0">
              <a:solidFill>
                <a:schemeClr val="tx1"/>
              </a:solidFill>
            </a:endParaRPr>
          </a:p>
          <a:p>
            <a:endParaRPr lang="sk-SK" dirty="0"/>
          </a:p>
        </p:txBody>
      </p:sp>
      <p:pic>
        <p:nvPicPr>
          <p:cNvPr id="5" name="Obrázok 4">
            <a:extLst>
              <a:ext uri="{FF2B5EF4-FFF2-40B4-BE49-F238E27FC236}">
                <a16:creationId xmlns:a16="http://schemas.microsoft.com/office/drawing/2014/main" id="{EB7BED9A-DFFB-0D7D-AA32-C6C90EE8D7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5265" y="5415276"/>
            <a:ext cx="1800000" cy="1638667"/>
          </a:xfrm>
          <a:prstGeom prst="rect">
            <a:avLst/>
          </a:prstGeom>
        </p:spPr>
      </p:pic>
    </p:spTree>
    <p:extLst>
      <p:ext uri="{BB962C8B-B14F-4D97-AF65-F5344CB8AC3E}">
        <p14:creationId xmlns:p14="http://schemas.microsoft.com/office/powerpoint/2010/main" val="321755168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61B22D-B8D8-4557-811C-24AC5F000089}"/>
              </a:ext>
            </a:extLst>
          </p:cNvPr>
          <p:cNvSpPr>
            <a:spLocks noGrp="1"/>
          </p:cNvSpPr>
          <p:nvPr>
            <p:ph type="title"/>
          </p:nvPr>
        </p:nvSpPr>
        <p:spPr>
          <a:xfrm>
            <a:off x="1251678" y="382385"/>
            <a:ext cx="10178322" cy="819882"/>
          </a:xfrm>
        </p:spPr>
        <p:txBody>
          <a:bodyPr>
            <a:normAutofit/>
          </a:bodyPr>
          <a:lstStyle/>
          <a:p>
            <a:r>
              <a:rPr lang="sk-SK" sz="4800" dirty="0"/>
              <a:t>3. Elektronické doručovanie</a:t>
            </a:r>
          </a:p>
        </p:txBody>
      </p:sp>
      <p:sp>
        <p:nvSpPr>
          <p:cNvPr id="3" name="Zástupný objekt pre obsah 2">
            <a:extLst>
              <a:ext uri="{FF2B5EF4-FFF2-40B4-BE49-F238E27FC236}">
                <a16:creationId xmlns:a16="http://schemas.microsoft.com/office/drawing/2014/main" id="{989FB2B1-2571-40B5-A48B-FE7BAB015195}"/>
              </a:ext>
            </a:extLst>
          </p:cNvPr>
          <p:cNvSpPr>
            <a:spLocks noGrp="1"/>
          </p:cNvSpPr>
          <p:nvPr>
            <p:ph idx="1"/>
          </p:nvPr>
        </p:nvSpPr>
        <p:spPr>
          <a:xfrm>
            <a:off x="1251678" y="1337732"/>
            <a:ext cx="10178322" cy="4864659"/>
          </a:xfrm>
        </p:spPr>
        <p:txBody>
          <a:bodyPr>
            <a:normAutofit lnSpcReduction="10000"/>
          </a:bodyPr>
          <a:lstStyle/>
          <a:p>
            <a:pPr algn="just"/>
            <a:r>
              <a:rPr lang="sk-SK" sz="3200" dirty="0">
                <a:solidFill>
                  <a:schemeClr val="tx1"/>
                </a:solidFill>
              </a:rPr>
              <a:t>Elektronické podanie a elektronický úradný dokument sa </a:t>
            </a:r>
            <a:r>
              <a:rPr lang="sk-SK" sz="3200" b="1" dirty="0">
                <a:solidFill>
                  <a:schemeClr val="tx1"/>
                </a:solidFill>
              </a:rPr>
              <a:t>doručuje elektronicky</a:t>
            </a:r>
            <a:r>
              <a:rPr lang="sk-SK" sz="3200" dirty="0">
                <a:solidFill>
                  <a:schemeClr val="tx1"/>
                </a:solidFill>
              </a:rPr>
              <a:t>, pričom miestom na elektronické doručovanie je elektronická schránka, ktorá je aktivovaná.</a:t>
            </a:r>
          </a:p>
          <a:p>
            <a:pPr algn="just"/>
            <a:r>
              <a:rPr lang="sk-SK" sz="3200" b="1" dirty="0">
                <a:solidFill>
                  <a:schemeClr val="tx1"/>
                </a:solidFill>
              </a:rPr>
              <a:t>Doručením do vlastných rúk </a:t>
            </a:r>
            <a:r>
              <a:rPr lang="sk-SK" sz="3200" dirty="0">
                <a:solidFill>
                  <a:schemeClr val="tx1"/>
                </a:solidFill>
              </a:rPr>
              <a:t>sa na účely elektronického doručovania rozumie </a:t>
            </a:r>
            <a:r>
              <a:rPr lang="sk-SK" sz="3200" b="1" dirty="0">
                <a:solidFill>
                  <a:schemeClr val="tx1"/>
                </a:solidFill>
              </a:rPr>
              <a:t>doručenie, pri ktorom sa vyžaduje potvrdenie doručenia zo strany adresáta</a:t>
            </a:r>
            <a:r>
              <a:rPr lang="sk-SK" sz="3200" dirty="0">
                <a:solidFill>
                  <a:schemeClr val="tx1"/>
                </a:solidFill>
              </a:rPr>
              <a:t>.</a:t>
            </a:r>
          </a:p>
          <a:p>
            <a:pPr lvl="1" algn="just">
              <a:buFont typeface="Wingdings" panose="05000000000000000000" pitchFamily="2" charset="2"/>
              <a:buChar char="Ø"/>
            </a:pPr>
            <a:r>
              <a:rPr lang="sk-SK" sz="3200" b="1" i="1" dirty="0">
                <a:solidFill>
                  <a:schemeClr val="tx1"/>
                </a:solidFill>
              </a:rPr>
              <a:t>Potvrdenie sa uskutočňuje formou odoslania elektronickej doručenky odosielateľovi.</a:t>
            </a:r>
          </a:p>
          <a:p>
            <a:pPr algn="just"/>
            <a:endParaRPr lang="sk-SK" sz="2400" dirty="0">
              <a:solidFill>
                <a:schemeClr val="tx1"/>
              </a:solidFill>
              <a:latin typeface="Calibri" panose="020F0502020204030204" pitchFamily="34" charset="0"/>
            </a:endParaRPr>
          </a:p>
          <a:p>
            <a:pPr marL="0" indent="0" algn="just">
              <a:buNone/>
            </a:pPr>
            <a:endParaRPr lang="sk-SK" dirty="0"/>
          </a:p>
          <a:p>
            <a:pPr algn="just"/>
            <a:endParaRPr lang="sk-SK" dirty="0"/>
          </a:p>
          <a:p>
            <a:pPr marL="457200" lvl="1" indent="0" algn="just">
              <a:buNone/>
            </a:pPr>
            <a:endParaRPr lang="sk-SK" dirty="0"/>
          </a:p>
        </p:txBody>
      </p:sp>
      <p:pic>
        <p:nvPicPr>
          <p:cNvPr id="4" name="Obrázok 3">
            <a:extLst>
              <a:ext uri="{FF2B5EF4-FFF2-40B4-BE49-F238E27FC236}">
                <a16:creationId xmlns:a16="http://schemas.microsoft.com/office/drawing/2014/main" id="{4AF04C42-6236-F05B-BE3B-BE3264B546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44843173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61B22D-B8D8-4557-811C-24AC5F000089}"/>
              </a:ext>
            </a:extLst>
          </p:cNvPr>
          <p:cNvSpPr>
            <a:spLocks noGrp="1"/>
          </p:cNvSpPr>
          <p:nvPr>
            <p:ph type="title"/>
          </p:nvPr>
        </p:nvSpPr>
        <p:spPr>
          <a:xfrm>
            <a:off x="1251678" y="400876"/>
            <a:ext cx="10178322" cy="819882"/>
          </a:xfrm>
        </p:spPr>
        <p:txBody>
          <a:bodyPr>
            <a:normAutofit/>
          </a:bodyPr>
          <a:lstStyle/>
          <a:p>
            <a:r>
              <a:rPr lang="sk-SK" sz="4800" dirty="0"/>
              <a:t>Pokračovanie:</a:t>
            </a:r>
          </a:p>
        </p:txBody>
      </p:sp>
      <p:sp>
        <p:nvSpPr>
          <p:cNvPr id="3" name="Zástupný objekt pre obsah 2">
            <a:extLst>
              <a:ext uri="{FF2B5EF4-FFF2-40B4-BE49-F238E27FC236}">
                <a16:creationId xmlns:a16="http://schemas.microsoft.com/office/drawing/2014/main" id="{989FB2B1-2571-40B5-A48B-FE7BAB015195}"/>
              </a:ext>
            </a:extLst>
          </p:cNvPr>
          <p:cNvSpPr>
            <a:spLocks noGrp="1"/>
          </p:cNvSpPr>
          <p:nvPr>
            <p:ph idx="1"/>
          </p:nvPr>
        </p:nvSpPr>
        <p:spPr>
          <a:xfrm>
            <a:off x="1147313" y="1202267"/>
            <a:ext cx="10282687" cy="5273348"/>
          </a:xfrm>
        </p:spPr>
        <p:txBody>
          <a:bodyPr>
            <a:normAutofit lnSpcReduction="10000"/>
          </a:bodyPr>
          <a:lstStyle/>
          <a:p>
            <a:pPr algn="just"/>
            <a:r>
              <a:rPr lang="sk-SK" sz="2800" b="1" dirty="0">
                <a:solidFill>
                  <a:schemeClr val="tx1"/>
                </a:solidFill>
              </a:rPr>
              <a:t>Podľa § 36 Zákona sa doručovanie v územnom plánovaní uskutočňuje elektronicky podľa zákona o e-</a:t>
            </a:r>
            <a:r>
              <a:rPr lang="sk-SK" sz="2800" b="1" dirty="0" err="1">
                <a:solidFill>
                  <a:schemeClr val="tx1"/>
                </a:solidFill>
              </a:rPr>
              <a:t>Governmente</a:t>
            </a:r>
            <a:r>
              <a:rPr lang="sk-SK" sz="2800" b="1" dirty="0">
                <a:solidFill>
                  <a:schemeClr val="tx1"/>
                </a:solidFill>
              </a:rPr>
              <a:t>.</a:t>
            </a:r>
          </a:p>
          <a:p>
            <a:pPr algn="just"/>
            <a:r>
              <a:rPr lang="sk-SK" sz="2800" dirty="0">
                <a:solidFill>
                  <a:schemeClr val="tx1"/>
                </a:solidFill>
              </a:rPr>
              <a:t>Miestom na elektronické doručovanie je </a:t>
            </a:r>
            <a:r>
              <a:rPr lang="sk-SK" sz="2800" b="1" dirty="0">
                <a:solidFill>
                  <a:schemeClr val="tx1"/>
                </a:solidFill>
              </a:rPr>
              <a:t>elektronická dátová schránka</a:t>
            </a:r>
            <a:r>
              <a:rPr lang="sk-SK" sz="2800" dirty="0">
                <a:solidFill>
                  <a:schemeClr val="tx1"/>
                </a:solidFill>
              </a:rPr>
              <a:t>, ktorá je aktivovaná.</a:t>
            </a:r>
          </a:p>
          <a:p>
            <a:pPr algn="just"/>
            <a:r>
              <a:rPr lang="sk-SK" sz="2800" b="1" dirty="0">
                <a:solidFill>
                  <a:schemeClr val="tx1"/>
                </a:solidFill>
              </a:rPr>
              <a:t>Doručením do vlastných rúk </a:t>
            </a:r>
            <a:r>
              <a:rPr lang="sk-SK" sz="2800" dirty="0">
                <a:solidFill>
                  <a:schemeClr val="tx1"/>
                </a:solidFill>
              </a:rPr>
              <a:t>sa na účely elektronického doručovania rozumie doručenie, pri ktorom sa vyžaduje potvrdenie doručenia zo strany adresáta.</a:t>
            </a:r>
          </a:p>
          <a:p>
            <a:pPr lvl="1" algn="just">
              <a:buFont typeface="Wingdings" panose="05000000000000000000" pitchFamily="2" charset="2"/>
              <a:buChar char="Ø"/>
            </a:pPr>
            <a:r>
              <a:rPr lang="sk-SK" sz="2800" b="1" i="1" dirty="0">
                <a:solidFill>
                  <a:schemeClr val="tx1"/>
                </a:solidFill>
              </a:rPr>
              <a:t>Potvrdenie sa uskutočňuje formou odoslania elektronickej doručenky odosielateľovi</a:t>
            </a:r>
            <a:r>
              <a:rPr lang="sk-SK" sz="2800" i="1" dirty="0">
                <a:solidFill>
                  <a:schemeClr val="tx1"/>
                </a:solidFill>
              </a:rPr>
              <a:t>.</a:t>
            </a:r>
          </a:p>
          <a:p>
            <a:pPr algn="just"/>
            <a:r>
              <a:rPr lang="sk-SK" sz="2800" dirty="0">
                <a:solidFill>
                  <a:schemeClr val="tx1"/>
                </a:solidFill>
              </a:rPr>
              <a:t>Podrobnosti o funkciách rozhrania informačného systému na </a:t>
            </a:r>
          </a:p>
          <a:p>
            <a:pPr marL="0" indent="0" algn="just">
              <a:buNone/>
            </a:pPr>
            <a:r>
              <a:rPr lang="sk-SK" sz="2800" dirty="0">
                <a:solidFill>
                  <a:schemeClr val="tx1"/>
                </a:solidFill>
              </a:rPr>
              <a:t>  úseku komunikácie budú zrejmé až pri jeho aktivácii.</a:t>
            </a:r>
          </a:p>
          <a:p>
            <a:endParaRPr lang="sk-SK" sz="2400" dirty="0"/>
          </a:p>
          <a:p>
            <a:endParaRPr lang="sk-SK" sz="2400" dirty="0"/>
          </a:p>
          <a:p>
            <a:pPr marL="457200" lvl="1" indent="0">
              <a:buNone/>
            </a:pPr>
            <a:endParaRPr lang="sk-SK" sz="2000" dirty="0"/>
          </a:p>
        </p:txBody>
      </p:sp>
      <p:pic>
        <p:nvPicPr>
          <p:cNvPr id="4" name="Obrázok 3">
            <a:extLst>
              <a:ext uri="{FF2B5EF4-FFF2-40B4-BE49-F238E27FC236}">
                <a16:creationId xmlns:a16="http://schemas.microsoft.com/office/drawing/2014/main" id="{0A3F65A2-75A4-D3C7-DCAB-73E3BC4E45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236546002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1DD055-8C05-48F8-83F5-E5C62B2A4831}"/>
              </a:ext>
            </a:extLst>
          </p:cNvPr>
          <p:cNvSpPr>
            <a:spLocks noGrp="1"/>
          </p:cNvSpPr>
          <p:nvPr>
            <p:ph type="title"/>
          </p:nvPr>
        </p:nvSpPr>
        <p:spPr>
          <a:xfrm>
            <a:off x="1251678" y="382385"/>
            <a:ext cx="10178322" cy="853748"/>
          </a:xfrm>
        </p:spPr>
        <p:txBody>
          <a:bodyPr>
            <a:normAutofit/>
          </a:bodyPr>
          <a:lstStyle/>
          <a:p>
            <a:r>
              <a:rPr lang="sk-SK" sz="4800" dirty="0"/>
              <a:t>4. Iné spôsoby doručovania </a:t>
            </a:r>
          </a:p>
        </p:txBody>
      </p:sp>
      <p:sp>
        <p:nvSpPr>
          <p:cNvPr id="3" name="Zástupný objekt pre obsah 2">
            <a:extLst>
              <a:ext uri="{FF2B5EF4-FFF2-40B4-BE49-F238E27FC236}">
                <a16:creationId xmlns:a16="http://schemas.microsoft.com/office/drawing/2014/main" id="{7526166E-D790-49A8-8C20-7E146CC505FF}"/>
              </a:ext>
            </a:extLst>
          </p:cNvPr>
          <p:cNvSpPr>
            <a:spLocks noGrp="1"/>
          </p:cNvSpPr>
          <p:nvPr>
            <p:ph idx="1"/>
          </p:nvPr>
        </p:nvSpPr>
        <p:spPr>
          <a:xfrm>
            <a:off x="1130060" y="1302590"/>
            <a:ext cx="10299940" cy="5106836"/>
          </a:xfrm>
        </p:spPr>
        <p:txBody>
          <a:bodyPr>
            <a:normAutofit/>
          </a:bodyPr>
          <a:lstStyle/>
          <a:p>
            <a:pPr algn="just"/>
            <a:r>
              <a:rPr lang="sk-SK" sz="2400" dirty="0">
                <a:solidFill>
                  <a:schemeClr val="tx1"/>
                </a:solidFill>
              </a:rPr>
              <a:t>Ak sa doručuje elektronický dokument, ktorý je adresátovi dostupný prostredníctvom informačného systému, možno doručenie elektronického dokumentu vykonať doručením informácie s priamym odkazom na miesto, kde je prostredníctvom informačného systému adresátovi dostupný.</a:t>
            </a:r>
          </a:p>
          <a:p>
            <a:pPr algn="just"/>
            <a:r>
              <a:rPr lang="sk-SK" sz="2400" dirty="0">
                <a:solidFill>
                  <a:schemeClr val="tx1"/>
                </a:solidFill>
              </a:rPr>
              <a:t>Ak projektant, stavebník alebo stavebný úrad koná podľa tohto zákona s neznámym účastníkom konania alebo s počtom účastníkov konania väčším ako 20, </a:t>
            </a:r>
            <a:r>
              <a:rPr lang="sk-SK" sz="2400" b="1" dirty="0">
                <a:solidFill>
                  <a:schemeClr val="tx1"/>
                </a:solidFill>
              </a:rPr>
              <a:t>doručuje sa verejnou vyhláškou, </a:t>
            </a:r>
            <a:r>
              <a:rPr lang="sk-SK" sz="2400" dirty="0">
                <a:solidFill>
                  <a:schemeClr val="tx1"/>
                </a:solidFill>
              </a:rPr>
              <a:t>týmto nie je dotknuté doručenie úradného dokumentu na elektronickú adresu.</a:t>
            </a:r>
          </a:p>
          <a:p>
            <a:pPr algn="just"/>
            <a:r>
              <a:rPr lang="sk-SK" sz="2400" dirty="0">
                <a:solidFill>
                  <a:schemeClr val="tx1"/>
                </a:solidFill>
              </a:rPr>
              <a:t>Doručenie verejnou vyhláškou sa vykoná tak, že </a:t>
            </a:r>
            <a:r>
              <a:rPr lang="sk-SK" sz="2400" b="1" dirty="0">
                <a:solidFill>
                  <a:schemeClr val="tx1"/>
                </a:solidFill>
              </a:rPr>
              <a:t>sa úradný dokument vyvesí po dobu 15 dní na elektronickej úradnej tabuli. </a:t>
            </a:r>
            <a:r>
              <a:rPr lang="sk-SK" sz="2400" dirty="0">
                <a:solidFill>
                  <a:schemeClr val="tx1"/>
                </a:solidFill>
              </a:rPr>
              <a:t>Posledný deň lehoty sa považuje za deň doučenia. </a:t>
            </a:r>
          </a:p>
          <a:p>
            <a:endParaRPr lang="sk-SK" dirty="0"/>
          </a:p>
        </p:txBody>
      </p:sp>
      <p:pic>
        <p:nvPicPr>
          <p:cNvPr id="4" name="Obrázok 3">
            <a:extLst>
              <a:ext uri="{FF2B5EF4-FFF2-40B4-BE49-F238E27FC236}">
                <a16:creationId xmlns:a16="http://schemas.microsoft.com/office/drawing/2014/main" id="{5029C4BC-A395-36F6-8040-08F715F1BA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30000" y="5312639"/>
            <a:ext cx="1800000" cy="1638667"/>
          </a:xfrm>
          <a:prstGeom prst="rect">
            <a:avLst/>
          </a:prstGeom>
        </p:spPr>
      </p:pic>
    </p:spTree>
    <p:extLst>
      <p:ext uri="{BB962C8B-B14F-4D97-AF65-F5344CB8AC3E}">
        <p14:creationId xmlns:p14="http://schemas.microsoft.com/office/powerpoint/2010/main" val="30066896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0A887D-3473-0859-8716-7EEE8E25166B}"/>
              </a:ext>
            </a:extLst>
          </p:cNvPr>
          <p:cNvSpPr>
            <a:spLocks noGrp="1"/>
          </p:cNvSpPr>
          <p:nvPr>
            <p:ph type="title"/>
          </p:nvPr>
        </p:nvSpPr>
        <p:spPr/>
        <p:txBody>
          <a:bodyPr/>
          <a:lstStyle/>
          <a:p>
            <a:r>
              <a:rPr lang="sk-SK" dirty="0"/>
              <a:t>5. Prechodné obdobie pri doručovaní</a:t>
            </a:r>
            <a:endParaRPr lang="en-GB" dirty="0"/>
          </a:p>
        </p:txBody>
      </p:sp>
      <p:sp>
        <p:nvSpPr>
          <p:cNvPr id="3" name="Zástupný objekt pre obsah 2">
            <a:extLst>
              <a:ext uri="{FF2B5EF4-FFF2-40B4-BE49-F238E27FC236}">
                <a16:creationId xmlns:a16="http://schemas.microsoft.com/office/drawing/2014/main" id="{F5EB7102-CDF4-C0E3-C155-E1235FEB3CDE}"/>
              </a:ext>
            </a:extLst>
          </p:cNvPr>
          <p:cNvSpPr>
            <a:spLocks noGrp="1"/>
          </p:cNvSpPr>
          <p:nvPr>
            <p:ph idx="1"/>
          </p:nvPr>
        </p:nvSpPr>
        <p:spPr/>
        <p:txBody>
          <a:bodyPr/>
          <a:lstStyle/>
          <a:p>
            <a:pPr>
              <a:buFont typeface="Wingdings" panose="05000000000000000000" pitchFamily="2" charset="2"/>
              <a:buChar char="v"/>
            </a:pPr>
            <a:r>
              <a:rPr lang="sk-SK" sz="3200" b="1" i="1" dirty="0">
                <a:solidFill>
                  <a:schemeClr val="tx1"/>
                </a:solidFill>
              </a:rPr>
              <a:t>Osoba môže vykonať akýkoľvek procesný úkon podľa aj v listinnej podobe </a:t>
            </a:r>
            <a:r>
              <a:rPr lang="sk-SK" sz="3200" b="1" i="1" u="sng" dirty="0">
                <a:solidFill>
                  <a:schemeClr val="tx1"/>
                </a:solidFill>
              </a:rPr>
              <a:t>do 31. marca 2029</a:t>
            </a:r>
            <a:r>
              <a:rPr lang="sk-SK" sz="3200" b="1" i="1" dirty="0">
                <a:solidFill>
                  <a:schemeClr val="tx1"/>
                </a:solidFill>
              </a:rPr>
              <a:t>. </a:t>
            </a:r>
          </a:p>
          <a:p>
            <a:endParaRPr lang="en-GB" dirty="0"/>
          </a:p>
        </p:txBody>
      </p:sp>
      <p:pic>
        <p:nvPicPr>
          <p:cNvPr id="4" name="Obrázok 3">
            <a:extLst>
              <a:ext uri="{FF2B5EF4-FFF2-40B4-BE49-F238E27FC236}">
                <a16:creationId xmlns:a16="http://schemas.microsoft.com/office/drawing/2014/main" id="{F0E110C2-82A7-AFB7-C9E5-3356EA7770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0322" y="5312639"/>
            <a:ext cx="1800000" cy="1638667"/>
          </a:xfrm>
          <a:prstGeom prst="rect">
            <a:avLst/>
          </a:prstGeom>
        </p:spPr>
      </p:pic>
    </p:spTree>
    <p:extLst>
      <p:ext uri="{BB962C8B-B14F-4D97-AF65-F5344CB8AC3E}">
        <p14:creationId xmlns:p14="http://schemas.microsoft.com/office/powerpoint/2010/main" val="312901734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4B06FF-D550-D73F-E235-2FA967805A93}"/>
            </a:ext>
          </a:extLst>
        </p:cNvPr>
        <p:cNvGrpSpPr/>
        <p:nvPr/>
      </p:nvGrpSpPr>
      <p:grpSpPr>
        <a:xfrm>
          <a:off x="0" y="0"/>
          <a:ext cx="0" cy="0"/>
          <a:chOff x="0" y="0"/>
          <a:chExt cx="0" cy="0"/>
        </a:xfrm>
      </p:grpSpPr>
      <p:sp>
        <p:nvSpPr>
          <p:cNvPr id="4" name="Nadpis 3">
            <a:extLst>
              <a:ext uri="{FF2B5EF4-FFF2-40B4-BE49-F238E27FC236}">
                <a16:creationId xmlns:a16="http://schemas.microsoft.com/office/drawing/2014/main" id="{70A252B7-E630-42A3-F434-2B4C00D0B522}"/>
              </a:ext>
            </a:extLst>
          </p:cNvPr>
          <p:cNvSpPr>
            <a:spLocks noGrp="1"/>
          </p:cNvSpPr>
          <p:nvPr>
            <p:ph type="title"/>
          </p:nvPr>
        </p:nvSpPr>
        <p:spPr>
          <a:xfrm>
            <a:off x="3242930" y="747084"/>
            <a:ext cx="8187070" cy="4391431"/>
          </a:xfrm>
        </p:spPr>
        <p:txBody>
          <a:bodyPr>
            <a:noAutofit/>
          </a:bodyPr>
          <a:lstStyle/>
          <a:p>
            <a:pPr algn="ctr"/>
            <a:r>
              <a:rPr lang="sk-SK" sz="4800" dirty="0"/>
              <a:t>lehoty na doručenie a fikcia doručenia </a:t>
            </a:r>
            <a:endParaRPr lang="en-GB" sz="4800" dirty="0"/>
          </a:p>
        </p:txBody>
      </p:sp>
      <p:sp>
        <p:nvSpPr>
          <p:cNvPr id="5" name="Zástupný text 4">
            <a:extLst>
              <a:ext uri="{FF2B5EF4-FFF2-40B4-BE49-F238E27FC236}">
                <a16:creationId xmlns:a16="http://schemas.microsoft.com/office/drawing/2014/main" id="{899AEB3B-4197-588F-7D6E-A403DD76B0BE}"/>
              </a:ext>
            </a:extLst>
          </p:cNvPr>
          <p:cNvSpPr>
            <a:spLocks noGrp="1"/>
          </p:cNvSpPr>
          <p:nvPr>
            <p:ph type="body" idx="1"/>
          </p:nvPr>
        </p:nvSpPr>
        <p:spPr/>
        <p:txBody>
          <a:bodyPr/>
          <a:lstStyle/>
          <a:p>
            <a:r>
              <a:rPr lang="sk-SK" dirty="0"/>
              <a:t>Od 1.4.2025 </a:t>
            </a:r>
            <a:endParaRPr lang="en-GB" dirty="0"/>
          </a:p>
        </p:txBody>
      </p:sp>
      <p:pic>
        <p:nvPicPr>
          <p:cNvPr id="3" name="Obrázok 2">
            <a:extLst>
              <a:ext uri="{FF2B5EF4-FFF2-40B4-BE49-F238E27FC236}">
                <a16:creationId xmlns:a16="http://schemas.microsoft.com/office/drawing/2014/main" id="{6BFD90F8-F1E3-60BA-045B-681326DB47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a:effectLst>
            <a:glow rad="101600">
              <a:schemeClr val="accent1">
                <a:satMod val="175000"/>
                <a:alpha val="40000"/>
              </a:schemeClr>
            </a:glow>
          </a:effectLst>
        </p:spPr>
      </p:pic>
    </p:spTree>
    <p:extLst>
      <p:ext uri="{BB962C8B-B14F-4D97-AF65-F5344CB8AC3E}">
        <p14:creationId xmlns:p14="http://schemas.microsoft.com/office/powerpoint/2010/main" val="279215995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2C9CFF-D498-43DA-B272-1CEF696D9719}"/>
              </a:ext>
            </a:extLst>
          </p:cNvPr>
          <p:cNvSpPr>
            <a:spLocks noGrp="1"/>
          </p:cNvSpPr>
          <p:nvPr>
            <p:ph type="title"/>
          </p:nvPr>
        </p:nvSpPr>
        <p:spPr>
          <a:xfrm>
            <a:off x="1121434" y="180277"/>
            <a:ext cx="10308566" cy="820388"/>
          </a:xfrm>
        </p:spPr>
        <p:txBody>
          <a:bodyPr>
            <a:normAutofit/>
          </a:bodyPr>
          <a:lstStyle/>
          <a:p>
            <a:r>
              <a:rPr lang="sk-SK" sz="4800" dirty="0"/>
              <a:t>1. Lehoty na doručenie</a:t>
            </a:r>
          </a:p>
        </p:txBody>
      </p:sp>
      <p:sp>
        <p:nvSpPr>
          <p:cNvPr id="3" name="Zástupný objekt pre obsah 2">
            <a:extLst>
              <a:ext uri="{FF2B5EF4-FFF2-40B4-BE49-F238E27FC236}">
                <a16:creationId xmlns:a16="http://schemas.microsoft.com/office/drawing/2014/main" id="{F3A02BF7-F2E4-4F24-B686-6AE28E360748}"/>
              </a:ext>
            </a:extLst>
          </p:cNvPr>
          <p:cNvSpPr>
            <a:spLocks noGrp="1"/>
          </p:cNvSpPr>
          <p:nvPr>
            <p:ph idx="1"/>
          </p:nvPr>
        </p:nvSpPr>
        <p:spPr>
          <a:xfrm>
            <a:off x="1121434" y="1000664"/>
            <a:ext cx="10308566" cy="5426015"/>
          </a:xfrm>
        </p:spPr>
        <p:txBody>
          <a:bodyPr>
            <a:noAutofit/>
          </a:bodyPr>
          <a:lstStyle/>
          <a:p>
            <a:pPr algn="just"/>
            <a:r>
              <a:rPr lang="sk-SK" sz="2200" b="1" dirty="0">
                <a:solidFill>
                  <a:schemeClr val="tx1"/>
                </a:solidFill>
              </a:rPr>
              <a:t>Elektronická úradná správa sa považuje za doručenú</a:t>
            </a:r>
            <a:r>
              <a:rPr lang="sk-SK" sz="2200" dirty="0">
                <a:solidFill>
                  <a:schemeClr val="tx1"/>
                </a:solidFill>
              </a:rPr>
              <a:t>:</a:t>
            </a:r>
          </a:p>
          <a:p>
            <a:pPr algn="just">
              <a:buFont typeface="Wingdings" panose="05000000000000000000" pitchFamily="2" charset="2"/>
              <a:buChar char="q"/>
            </a:pPr>
            <a:r>
              <a:rPr lang="sk-SK" sz="2200" dirty="0">
                <a:solidFill>
                  <a:schemeClr val="tx1"/>
                </a:solidFill>
              </a:rPr>
              <a:t>ak je adresátom orgán verejnej moci, uložením elektronickej úradnej správy,</a:t>
            </a:r>
          </a:p>
          <a:p>
            <a:pPr algn="just">
              <a:buFont typeface="Wingdings" panose="05000000000000000000" pitchFamily="2" charset="2"/>
              <a:buChar char="q"/>
            </a:pPr>
            <a:r>
              <a:rPr lang="sk-SK" sz="2200" dirty="0">
                <a:solidFill>
                  <a:schemeClr val="tx1"/>
                </a:solidFill>
              </a:rPr>
              <a:t>ak nie je adresátom orgán verejnej moci a doručuje sa do vlastných rúk, dňom, hodinou, minútou a sekundou uvedenými na elektronickej doručenke alebo márnym uplynutím úložnej lehoty podľa toho, ktorá skutočnosť nastane skôr, a to aj vtedy, ak sa adresát o tom nedozvedel, </a:t>
            </a:r>
          </a:p>
          <a:p>
            <a:pPr algn="just">
              <a:buFont typeface="Wingdings" panose="05000000000000000000" pitchFamily="2" charset="2"/>
              <a:buChar char="q"/>
            </a:pPr>
            <a:r>
              <a:rPr lang="sk-SK" sz="2200" dirty="0">
                <a:solidFill>
                  <a:schemeClr val="tx1"/>
                </a:solidFill>
              </a:rPr>
              <a:t>ak nie je adresátom orgán verejnej moci a nedoručuje sa do vlastných rúk, deň bezprostredne nasledujúci po uložení elektronickej úradnej správy</a:t>
            </a:r>
            <a:r>
              <a:rPr lang="sk-SK" sz="2400" dirty="0"/>
              <a:t>. </a:t>
            </a:r>
          </a:p>
          <a:p>
            <a:pPr algn="just">
              <a:buFont typeface="Wingdings" panose="05000000000000000000" pitchFamily="2" charset="2"/>
              <a:buChar char="v"/>
            </a:pPr>
            <a:r>
              <a:rPr lang="sk-SK" sz="2200" b="1" i="1" dirty="0">
                <a:solidFill>
                  <a:schemeClr val="tx1"/>
                </a:solidFill>
              </a:rPr>
              <a:t>Podanie určené orgánu sa považuje za doručené ihneď po odoslaní elektronickej správy.</a:t>
            </a:r>
          </a:p>
        </p:txBody>
      </p:sp>
      <p:pic>
        <p:nvPicPr>
          <p:cNvPr id="4" name="Obrázok 3">
            <a:extLst>
              <a:ext uri="{FF2B5EF4-FFF2-40B4-BE49-F238E27FC236}">
                <a16:creationId xmlns:a16="http://schemas.microsoft.com/office/drawing/2014/main" id="{AD3EBEE3-3F61-8382-C172-3ECD0B7192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188000689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992E9B-C2CA-ED17-4312-5844BF8AACA0}"/>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C7B7498-3A12-CC23-5B2D-69D5BA796FE7}"/>
              </a:ext>
            </a:extLst>
          </p:cNvPr>
          <p:cNvSpPr>
            <a:spLocks noGrp="1"/>
          </p:cNvSpPr>
          <p:nvPr>
            <p:ph type="title"/>
          </p:nvPr>
        </p:nvSpPr>
        <p:spPr>
          <a:xfrm>
            <a:off x="1121434" y="180277"/>
            <a:ext cx="10308566" cy="820388"/>
          </a:xfrm>
        </p:spPr>
        <p:txBody>
          <a:bodyPr>
            <a:normAutofit/>
          </a:bodyPr>
          <a:lstStyle/>
          <a:p>
            <a:r>
              <a:rPr lang="sk-SK" sz="4800" dirty="0"/>
              <a:t>2. Fikcia doručenia</a:t>
            </a:r>
          </a:p>
        </p:txBody>
      </p:sp>
      <p:sp>
        <p:nvSpPr>
          <p:cNvPr id="3" name="Zástupný objekt pre obsah 2">
            <a:extLst>
              <a:ext uri="{FF2B5EF4-FFF2-40B4-BE49-F238E27FC236}">
                <a16:creationId xmlns:a16="http://schemas.microsoft.com/office/drawing/2014/main" id="{566502A7-D4A2-31EA-1450-AB12F96E0921}"/>
              </a:ext>
            </a:extLst>
          </p:cNvPr>
          <p:cNvSpPr>
            <a:spLocks noGrp="1"/>
          </p:cNvSpPr>
          <p:nvPr>
            <p:ph idx="1"/>
          </p:nvPr>
        </p:nvSpPr>
        <p:spPr>
          <a:xfrm>
            <a:off x="1121434" y="1000664"/>
            <a:ext cx="10308566" cy="5426015"/>
          </a:xfrm>
        </p:spPr>
        <p:txBody>
          <a:bodyPr>
            <a:noAutofit/>
          </a:bodyPr>
          <a:lstStyle/>
          <a:p>
            <a:pPr algn="just">
              <a:buFont typeface="Wingdings" panose="05000000000000000000" pitchFamily="2" charset="2"/>
              <a:buChar char="§"/>
            </a:pPr>
            <a:r>
              <a:rPr lang="sk-SK" sz="2800" b="1" dirty="0">
                <a:solidFill>
                  <a:schemeClr val="tx1"/>
                </a:solidFill>
              </a:rPr>
              <a:t>Elektronická správa sa považuje za nedoručenú </a:t>
            </a:r>
            <a:r>
              <a:rPr lang="sk-SK" sz="2800" dirty="0">
                <a:solidFill>
                  <a:schemeClr val="tx1"/>
                </a:solidFill>
              </a:rPr>
              <a:t>v rámci 15 dňovej úložnej lehoty.  </a:t>
            </a:r>
          </a:p>
          <a:p>
            <a:pPr algn="just">
              <a:buFont typeface="Wingdings" panose="05000000000000000000" pitchFamily="2" charset="2"/>
              <a:buChar char="v"/>
            </a:pPr>
            <a:r>
              <a:rPr lang="sk-SK" sz="2800" b="1" i="1" dirty="0">
                <a:solidFill>
                  <a:schemeClr val="tx1"/>
                </a:solidFill>
              </a:rPr>
              <a:t>Ide o lehotu, ktorá začína plynúť nasledujúcim dňom po odoslaní úradnej správy jej adresátovi a trvá 15 kalendárnych dní.</a:t>
            </a:r>
          </a:p>
          <a:p>
            <a:pPr>
              <a:buFont typeface="Wingdings" panose="05000000000000000000" pitchFamily="2" charset="2"/>
              <a:buChar char="v"/>
            </a:pPr>
            <a:r>
              <a:rPr lang="sk-SK" sz="2800" b="1" i="1" dirty="0">
                <a:solidFill>
                  <a:schemeClr val="tx1"/>
                </a:solidFill>
              </a:rPr>
              <a:t>Elektronická úradná správa vrátane všetkých elektronických dokumentov sa považuje za doručenú aj vtedy, ak dôjde k márnemu uplynutiu úložnej lehoty a to aj vtedy, ak sa adresát o tom nedozvedel </a:t>
            </a:r>
            <a:r>
              <a:rPr lang="sk-SK" sz="2800" i="1" dirty="0">
                <a:solidFill>
                  <a:schemeClr val="tx1"/>
                </a:solidFill>
              </a:rPr>
              <a:t>(</a:t>
            </a:r>
            <a:r>
              <a:rPr lang="sk-SK" sz="2800" b="1" i="1" u="sng" dirty="0">
                <a:solidFill>
                  <a:schemeClr val="tx1"/>
                </a:solidFill>
              </a:rPr>
              <a:t>fikcia doručenia</a:t>
            </a:r>
            <a:r>
              <a:rPr lang="sk-SK" sz="2800" i="1" dirty="0">
                <a:solidFill>
                  <a:schemeClr val="tx1"/>
                </a:solidFill>
              </a:rPr>
              <a:t>).</a:t>
            </a:r>
          </a:p>
        </p:txBody>
      </p:sp>
      <p:pic>
        <p:nvPicPr>
          <p:cNvPr id="4" name="Obrázok 3">
            <a:extLst>
              <a:ext uri="{FF2B5EF4-FFF2-40B4-BE49-F238E27FC236}">
                <a16:creationId xmlns:a16="http://schemas.microsoft.com/office/drawing/2014/main" id="{D29B59EC-F73D-C9E6-293E-F966E68EE9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000" y="5219333"/>
            <a:ext cx="1800000" cy="1638667"/>
          </a:xfrm>
          <a:prstGeom prst="rect">
            <a:avLst/>
          </a:prstGeom>
        </p:spPr>
      </p:pic>
    </p:spTree>
    <p:extLst>
      <p:ext uri="{BB962C8B-B14F-4D97-AF65-F5344CB8AC3E}">
        <p14:creationId xmlns:p14="http://schemas.microsoft.com/office/powerpoint/2010/main" val="4108433332"/>
      </p:ext>
    </p:extLst>
  </p:cSld>
  <p:clrMapOvr>
    <a:masterClrMapping/>
  </p:clrMapOvr>
</p:sld>
</file>

<file path=ppt/theme/theme1.xml><?xml version="1.0" encoding="utf-8"?>
<a:theme xmlns:a="http://schemas.openxmlformats.org/drawingml/2006/main" name="Odznak">
  <a:themeElements>
    <a:clrScheme name="Odznak">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Odznak">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dznak">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Odznak</Template>
  <TotalTime>3136</TotalTime>
  <Words>8735</Words>
  <Application>Microsoft Office PowerPoint</Application>
  <PresentationFormat>Širokouhlá</PresentationFormat>
  <Paragraphs>633</Paragraphs>
  <Slides>100</Slides>
  <Notes>0</Notes>
  <HiddenSlides>0</HiddenSlides>
  <MMClips>0</MMClips>
  <ScaleCrop>false</ScaleCrop>
  <HeadingPairs>
    <vt:vector size="6" baseType="variant">
      <vt:variant>
        <vt:lpstr>Použité písma</vt:lpstr>
      </vt:variant>
      <vt:variant>
        <vt:i4>6</vt:i4>
      </vt:variant>
      <vt:variant>
        <vt:lpstr>Motív</vt:lpstr>
      </vt:variant>
      <vt:variant>
        <vt:i4>1</vt:i4>
      </vt:variant>
      <vt:variant>
        <vt:lpstr>Nadpisy snímok</vt:lpstr>
      </vt:variant>
      <vt:variant>
        <vt:i4>100</vt:i4>
      </vt:variant>
    </vt:vector>
  </HeadingPairs>
  <TitlesOfParts>
    <vt:vector size="107" baseType="lpstr">
      <vt:lpstr>Arial</vt:lpstr>
      <vt:lpstr>Calibri</vt:lpstr>
      <vt:lpstr>Gill Sans MT</vt:lpstr>
      <vt:lpstr>Impact</vt:lpstr>
      <vt:lpstr>Times New Roman</vt:lpstr>
      <vt:lpstr>Wingdings</vt:lpstr>
      <vt:lpstr>Odznak</vt:lpstr>
      <vt:lpstr>    NOVÝ STAVEBNÝ ZÁKON 2025  pre firmy: povoľovanie stavieb a konanie o stavebnom zámere  od 1. 4. 2025  </vt:lpstr>
      <vt:lpstr>obsah:</vt:lpstr>
      <vt:lpstr>Nový stavebný zákon od 1. 4. 2025 a aktuálna legislatíva</vt:lpstr>
      <vt:lpstr>1. Aktuálna legislatíva</vt:lpstr>
      <vt:lpstr>Pokračovanie:</vt:lpstr>
      <vt:lpstr>Pokračovanie:</vt:lpstr>
      <vt:lpstr>3. Vyhlášky k zákonu č. 200/2022 </vt:lpstr>
      <vt:lpstr>4. metodické usmernenia</vt:lpstr>
      <vt:lpstr>4. Očakávané Vyhlášky k zákonu č. 25/2025 Z.z.</vt:lpstr>
      <vt:lpstr>Povinnosti stavebných firiem a developerov podľa nového zákona</vt:lpstr>
      <vt:lpstr>1. Regulácia Doterajších právnych vzťahov</vt:lpstr>
      <vt:lpstr>2. Použitie Doterajších predpisov</vt:lpstr>
      <vt:lpstr>Pokračovanie:</vt:lpstr>
      <vt:lpstr>3. REŽIMY DODATOČNEJ LEGALIZÁCIE STAVIEB</vt:lpstr>
      <vt:lpstr>4. Aplikácia § 140d zákona č. 50/1976 Zb.</vt:lpstr>
      <vt:lpstr>Pokračovanie:</vt:lpstr>
      <vt:lpstr>Činnosti vo výstavbe</vt:lpstr>
      <vt:lpstr>Proces povoľovania stavieb</vt:lpstr>
      <vt:lpstr>Etapy v Procese povoľovania stavieb</vt:lpstr>
      <vt:lpstr>Spojenie stavebného  a územného konania (projekt stavby)</vt:lpstr>
      <vt:lpstr>1.  Prerokovanie stavebného zámeru</vt:lpstr>
      <vt:lpstr>2. Postup pri prerokovaní stavebného zámeru</vt:lpstr>
      <vt:lpstr>3. Dotknuté orgány a dotknuté právnické osoby</vt:lpstr>
      <vt:lpstr>Pokračovanie:</vt:lpstr>
      <vt:lpstr>4. Správa o prerokovaní stavebného zámeru</vt:lpstr>
      <vt:lpstr>Vydávanie záväzných stanovísk</vt:lpstr>
      <vt:lpstr>1. Úprava záväzného stanoviska</vt:lpstr>
      <vt:lpstr>Pokračovanie:</vt:lpstr>
      <vt:lpstr>2. Žiadosť o vydanie záväzného stanoviska</vt:lpstr>
      <vt:lpstr>3. Záväzné stanovisko dotknutého orgánu podľa Stavebného zákona  </vt:lpstr>
      <vt:lpstr>4. Žiadosť o vydanie záväzného stanoviska </vt:lpstr>
      <vt:lpstr>5. spracovanie žiadosti o vydanie záväzného stanoviska </vt:lpstr>
      <vt:lpstr>6. Lehoty na vydanie záväzného stanoviska </vt:lpstr>
      <vt:lpstr>7. náležitosti a platnosť záväzného stanoviska</vt:lpstr>
      <vt:lpstr>8. Preskúmanie záväzného stanoviska</vt:lpstr>
      <vt:lpstr>pokračovanie</vt:lpstr>
      <vt:lpstr>Projekt stavby</vt:lpstr>
      <vt:lpstr>1.  projekt stavby</vt:lpstr>
      <vt:lpstr>2. overovanie projektu stavby </vt:lpstr>
      <vt:lpstr>3. Realizácia stavieb podľa projektu stavby</vt:lpstr>
      <vt:lpstr>Pokračovanie:</vt:lpstr>
      <vt:lpstr>4. Doložka súladu k projektu stavby podľa Stavebného zákona  </vt:lpstr>
      <vt:lpstr>Pokračovanie: </vt:lpstr>
      <vt:lpstr>Konanie o stavebnom zámere</vt:lpstr>
      <vt:lpstr>1. Postup pri prerokovaní stavebného zámeru</vt:lpstr>
      <vt:lpstr>2. Návrh Stavebného Zámeru A JEHO PREROKOVANIE</vt:lpstr>
      <vt:lpstr>3. Správa o prerokovaní stavebného zámeru</vt:lpstr>
      <vt:lpstr>4. Povoľovanie stavieb</vt:lpstr>
      <vt:lpstr>5. Rozhodnutie o stavebnom zámere</vt:lpstr>
      <vt:lpstr>6. žiadosť O začatie konania o stavebnom zámere</vt:lpstr>
      <vt:lpstr>7. Oznámenie o začatí konania</vt:lpstr>
      <vt:lpstr>8. Námietky v konaní o stavebnom zámere</vt:lpstr>
      <vt:lpstr>Pokračovanie:</vt:lpstr>
      <vt:lpstr>9. Lehoty a NÁLEŽITOSTI ROZHODNUTIA o stavebnom zámere </vt:lpstr>
      <vt:lpstr>Pokračovanie:</vt:lpstr>
      <vt:lpstr>10. Platnosť rozhodnutia o stavebnom zámere a oznamovanie</vt:lpstr>
      <vt:lpstr>11. Konanie o zmene alebo zrušení rozhodnutia o stavebnom zámere</vt:lpstr>
      <vt:lpstr>Pokračovanie:</vt:lpstr>
      <vt:lpstr>Ohlasovanie drobných stavieb</vt:lpstr>
      <vt:lpstr>1. Definícia drobných stavieb</vt:lpstr>
      <vt:lpstr>Pokračovanie :</vt:lpstr>
      <vt:lpstr>2. Povinnosť ohlásenia</vt:lpstr>
      <vt:lpstr>Pokračovanie :</vt:lpstr>
      <vt:lpstr>3. Náležitosti ohlásenia :</vt:lpstr>
      <vt:lpstr>4. Postup stavebného úradu pri ohlásení</vt:lpstr>
      <vt:lpstr>5. Overenie projektu ohlásenej stavby</vt:lpstr>
      <vt:lpstr>6. Postup pri vrátení ohlásenia</vt:lpstr>
      <vt:lpstr>Kolaudácia</vt:lpstr>
      <vt:lpstr>1. Stavby podliehajúce kolaudácii</vt:lpstr>
      <vt:lpstr>2. Návrh na kolaudáciU a Prílohy</vt:lpstr>
      <vt:lpstr>Pokračovanie:</vt:lpstr>
      <vt:lpstr>3. Účastníci kolaudácie</vt:lpstr>
      <vt:lpstr>4. KOLAUDÁCIA STAVBY A JEJ PRIEBEH</vt:lpstr>
      <vt:lpstr>pokračovanie</vt:lpstr>
      <vt:lpstr>5. Výsledok kolaudačného konaia </vt:lpstr>
      <vt:lpstr>Čierne stavby </vt:lpstr>
      <vt:lpstr>Dodatočné povolenie stavby a dodatočná kolaudácia</vt:lpstr>
      <vt:lpstr>Orgány štátnej správy vo výstavbe  a ich kompetencie</vt:lpstr>
      <vt:lpstr>Pôsobnosť Orgánov VO VýstavbE</vt:lpstr>
      <vt:lpstr>1. Úrad pre územné plánovanie a výstavbu SR</vt:lpstr>
      <vt:lpstr>Pokračovanie:</vt:lpstr>
      <vt:lpstr>2. Vznik nových regionálnych stavebných úradov</vt:lpstr>
      <vt:lpstr>3. Organizačné členenie regionálneho úradu</vt:lpstr>
      <vt:lpstr>4. Agenda regionálneho úradu pre územné plánovanie a výstavbu </vt:lpstr>
      <vt:lpstr>5. Regionálne stav. úrady a povoľovanie stavieb od 1.4.2025</vt:lpstr>
      <vt:lpstr>6.kompetencie regionálneho úradu</vt:lpstr>
      <vt:lpstr>pokračovanie</vt:lpstr>
      <vt:lpstr>7. Stavebný úrad</vt:lpstr>
      <vt:lpstr>8. Kompetencie Stavebného úradu</vt:lpstr>
      <vt:lpstr>Digitalizácia  v konaní o výstavbe</vt:lpstr>
      <vt:lpstr>1. ZÁKLADNÉ PRAVIDLÁ PRE DORUČOVANIE</vt:lpstr>
      <vt:lpstr>2. ELEKTRONIZÁCIA POĽOVACIEHO KONANIA A DORUČOVANIA ÚRADNÝCH DOKUMENTOV </vt:lpstr>
      <vt:lpstr>3. Elektronické doručovanie</vt:lpstr>
      <vt:lpstr>Pokračovanie:</vt:lpstr>
      <vt:lpstr>4. Iné spôsoby doručovania </vt:lpstr>
      <vt:lpstr>5. Prechodné obdobie pri doručovaní</vt:lpstr>
      <vt:lpstr>lehoty na doručenie a fikcia doručenia </vt:lpstr>
      <vt:lpstr>1. Lehoty na doručenie</vt:lpstr>
      <vt:lpstr>2. Fikcia doručenia</vt:lpstr>
      <vt:lpstr>    Ďakujem za   pozornosť      HAVRILLA &amp; Co. s.r.o. Námestie Martina Benku 2, 811 07 Bratislava www.havrilla.sk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najväčších zmien v  územnom plánovaní</dc:title>
  <dc:creator>LC Študenti</dc:creator>
  <cp:lastModifiedBy>JUDr. Gabriel Havrilla</cp:lastModifiedBy>
  <cp:revision>56</cp:revision>
  <cp:lastPrinted>2025-03-20T13:08:25Z</cp:lastPrinted>
  <dcterms:created xsi:type="dcterms:W3CDTF">2023-08-09T12:08:06Z</dcterms:created>
  <dcterms:modified xsi:type="dcterms:W3CDTF">2025-03-23T19:22:04Z</dcterms:modified>
</cp:coreProperties>
</file>